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tif" ContentType="image/tif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50"/>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8" r:id="rId17"/>
    <p:sldId id="309" r:id="rId18"/>
    <p:sldId id="310" r:id="rId19"/>
    <p:sldId id="311" r:id="rId20"/>
    <p:sldId id="312" r:id="rId21"/>
    <p:sldId id="257" r:id="rId22"/>
    <p:sldId id="307" r:id="rId23"/>
    <p:sldId id="258" r:id="rId24"/>
    <p:sldId id="260" r:id="rId25"/>
    <p:sldId id="261" r:id="rId26"/>
    <p:sldId id="281" r:id="rId27"/>
    <p:sldId id="262" r:id="rId28"/>
    <p:sldId id="263" r:id="rId29"/>
    <p:sldId id="264" r:id="rId30"/>
    <p:sldId id="265" r:id="rId31"/>
    <p:sldId id="268" r:id="rId32"/>
    <p:sldId id="267" r:id="rId33"/>
    <p:sldId id="270" r:id="rId34"/>
    <p:sldId id="274" r:id="rId35"/>
    <p:sldId id="275" r:id="rId36"/>
    <p:sldId id="276" r:id="rId37"/>
    <p:sldId id="277" r:id="rId38"/>
    <p:sldId id="282" r:id="rId39"/>
    <p:sldId id="284" r:id="rId40"/>
    <p:sldId id="286" r:id="rId41"/>
    <p:sldId id="287" r:id="rId42"/>
    <p:sldId id="290" r:id="rId43"/>
    <p:sldId id="289" r:id="rId44"/>
    <p:sldId id="313" r:id="rId45"/>
    <p:sldId id="314" r:id="rId46"/>
    <p:sldId id="315" r:id="rId47"/>
    <p:sldId id="316" r:id="rId48"/>
    <p:sldId id="28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5" autoAdjust="0"/>
    <p:restoredTop sz="94660"/>
  </p:normalViewPr>
  <p:slideViewPr>
    <p:cSldViewPr snapToGrid="0">
      <p:cViewPr varScale="1">
        <p:scale>
          <a:sx n="131" d="100"/>
          <a:sy n="131" d="100"/>
        </p:scale>
        <p:origin x="44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56457-67B0-FC46-95CC-1FF394388598}" type="datetimeFigureOut">
              <a:rPr lang="ru-RU" smtClean="0"/>
              <a:t>02.09.17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5C038-3759-7A49-A8FA-B9CF4B8065EF}" type="slidenum">
              <a:rPr lang="ru-RU" smtClean="0"/>
              <a:t>‹#›</a:t>
            </a:fld>
            <a:endParaRPr lang="ru-RU"/>
          </a:p>
        </p:txBody>
      </p:sp>
    </p:spTree>
    <p:extLst>
      <p:ext uri="{BB962C8B-B14F-4D97-AF65-F5344CB8AC3E}">
        <p14:creationId xmlns:p14="http://schemas.microsoft.com/office/powerpoint/2010/main" val="149127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a:spcBef>
                <a:spcPct val="0"/>
              </a:spcBef>
            </a:pPr>
            <a:r>
              <a:rPr lang="ru-RU" altLang="ru-RU" sz="1800"/>
              <a: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a:spcBef>
                <a:spcPct val="0"/>
              </a:spcBef>
            </a:pPr>
            <a:r>
              <a:rPr lang="ru-RU" altLang="ru-RU" sz="1800"/>
              <a:t>*</a:t>
            </a:r>
          </a:p>
        </p:txBody>
      </p:sp>
      <p:sp>
        <p:nvSpPr>
          <p:cNvPr id="225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a:spcBef>
                <a:spcPct val="0"/>
              </a:spcBef>
            </a:pPr>
            <a:r>
              <a:rPr lang="ru-RU" altLang="ru-RU" sz="1800"/>
              <a:t>*</a:t>
            </a:r>
          </a:p>
        </p:txBody>
      </p:sp>
      <p:sp>
        <p:nvSpPr>
          <p:cNvPr id="225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a:spcBef>
                <a:spcPct val="0"/>
              </a:spcBef>
            </a:pPr>
            <a:r>
              <a:rPr lang="ru-RU" altLang="ru-RU" sz="1800"/>
              <a:t>*</a:t>
            </a:r>
          </a:p>
        </p:txBody>
      </p:sp>
      <p:sp>
        <p:nvSpPr>
          <p:cNvPr id="22533" name="Rectangle 1"/>
          <p:cNvSpPr>
            <a:spLocks noGrp="1" noRot="1" noChangeAspect="1" noChangeArrowheads="1" noTextEdit="1"/>
          </p:cNvSpPr>
          <p:nvPr>
            <p:ph type="sldImg"/>
          </p:nvPr>
        </p:nvSpPr>
        <p:spPr>
          <a:ln>
            <a:miter lim="800000"/>
          </a:ln>
        </p:spPr>
      </p:sp>
      <p:sp>
        <p:nvSpPr>
          <p:cNvPr id="2253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hangingPunct="1"/>
            <a:endParaRPr lang="ru-RU" altLang="ru-RU">
              <a:latin typeface="Arial" charset="0"/>
            </a:endParaRPr>
          </a:p>
        </p:txBody>
      </p:sp>
      <p:sp>
        <p:nvSpPr>
          <p:cNvPr id="22535" name="Rectangle 3"/>
          <p:cNvSpPr>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hangingPunct="1">
              <a:spcBef>
                <a:spcPct val="0"/>
              </a:spcBef>
            </a:pPr>
            <a:r>
              <a:rPr lang="ru-RU" altLang="ru-RU" sz="1800"/>
              <a:t>*</a:t>
            </a:r>
          </a:p>
        </p:txBody>
      </p:sp>
      <p:sp>
        <p:nvSpPr>
          <p:cNvPr id="22536" name="Rectangle 4"/>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hangingPunct="1">
              <a:spcBef>
                <a:spcPct val="0"/>
              </a:spcBef>
            </a:pPr>
            <a:r>
              <a:rPr lang="ru-RU" altLang="ru-RU" sz="1800"/>
              <a:t>*</a:t>
            </a:r>
          </a:p>
        </p:txBody>
      </p:sp>
      <p:sp>
        <p:nvSpPr>
          <p:cNvPr id="22537" name="Rectangle 5"/>
          <p:cNvSpPr>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hangingPunct="1">
              <a:spcBef>
                <a:spcPct val="0"/>
              </a:spcBef>
            </a:pPr>
            <a:r>
              <a:rPr lang="ru-RU" altLang="ru-RU" sz="1800"/>
              <a:t>*</a:t>
            </a:r>
          </a:p>
        </p:txBody>
      </p:sp>
      <p:sp>
        <p:nvSpPr>
          <p:cNvPr id="22538" name="Rectangle 6"/>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1200">
                <a:solidFill>
                  <a:schemeClr val="tx1"/>
                </a:solidFill>
                <a:latin typeface="Arial" charset="0"/>
              </a:defRPr>
            </a:lvl1pPr>
            <a:lvl2pPr marL="742950" indent="-285750" latinLnBrk="1">
              <a:spcBef>
                <a:spcPct val="30000"/>
              </a:spcBef>
              <a:defRPr sz="1200">
                <a:solidFill>
                  <a:schemeClr val="tx1"/>
                </a:solidFill>
                <a:latin typeface="Arial" charset="0"/>
              </a:defRPr>
            </a:lvl2pPr>
            <a:lvl3pPr marL="1143000" indent="-228600" latinLnBrk="1">
              <a:spcBef>
                <a:spcPct val="30000"/>
              </a:spcBef>
              <a:defRPr sz="1200">
                <a:solidFill>
                  <a:schemeClr val="tx1"/>
                </a:solidFill>
                <a:latin typeface="Arial" charset="0"/>
              </a:defRPr>
            </a:lvl3pPr>
            <a:lvl4pPr marL="1600200" indent="-228600" latinLnBrk="1">
              <a:spcBef>
                <a:spcPct val="30000"/>
              </a:spcBef>
              <a:defRPr sz="1200">
                <a:solidFill>
                  <a:schemeClr val="tx1"/>
                </a:solidFill>
                <a:latin typeface="Arial" charset="0"/>
              </a:defRPr>
            </a:lvl4pPr>
            <a:lvl5pPr marL="2057400" indent="-228600" latinLnBrk="1">
              <a:spcBef>
                <a:spcPct val="30000"/>
              </a:spcBef>
              <a:defRPr sz="1200">
                <a:solidFill>
                  <a:schemeClr val="tx1"/>
                </a:solidFill>
                <a:latin typeface="Arial" charset="0"/>
              </a:defRPr>
            </a:lvl5pPr>
            <a:lvl6pPr marL="2514600" indent="-228600" eaLnBrk="0" fontAlgn="base" latinLnBrk="1" hangingPunct="0">
              <a:spcBef>
                <a:spcPct val="30000"/>
              </a:spcBef>
              <a:spcAft>
                <a:spcPct val="0"/>
              </a:spcAft>
              <a:defRPr sz="1200">
                <a:solidFill>
                  <a:schemeClr val="tx1"/>
                </a:solidFill>
                <a:latin typeface="Arial" charset="0"/>
              </a:defRPr>
            </a:lvl6pPr>
            <a:lvl7pPr marL="2971800" indent="-228600" eaLnBrk="0" fontAlgn="base" latinLnBrk="1" hangingPunct="0">
              <a:spcBef>
                <a:spcPct val="30000"/>
              </a:spcBef>
              <a:spcAft>
                <a:spcPct val="0"/>
              </a:spcAft>
              <a:defRPr sz="1200">
                <a:solidFill>
                  <a:schemeClr val="tx1"/>
                </a:solidFill>
                <a:latin typeface="Arial" charset="0"/>
              </a:defRPr>
            </a:lvl7pPr>
            <a:lvl8pPr marL="3429000" indent="-228600" eaLnBrk="0" fontAlgn="base" latinLnBrk="1" hangingPunct="0">
              <a:spcBef>
                <a:spcPct val="30000"/>
              </a:spcBef>
              <a:spcAft>
                <a:spcPct val="0"/>
              </a:spcAft>
              <a:defRPr sz="1200">
                <a:solidFill>
                  <a:schemeClr val="tx1"/>
                </a:solidFill>
                <a:latin typeface="Arial" charset="0"/>
              </a:defRPr>
            </a:lvl8pPr>
            <a:lvl9pPr marL="3886200" indent="-228600" eaLnBrk="0" fontAlgn="base" latinLnBrk="1" hangingPunct="0">
              <a:spcBef>
                <a:spcPct val="30000"/>
              </a:spcBef>
              <a:spcAft>
                <a:spcPct val="0"/>
              </a:spcAft>
              <a:defRPr sz="1200">
                <a:solidFill>
                  <a:schemeClr val="tx1"/>
                </a:solidFill>
                <a:latin typeface="Arial" charset="0"/>
              </a:defRPr>
            </a:lvl9pPr>
          </a:lstStyle>
          <a:p>
            <a:pPr hangingPunct="1">
              <a:spcBef>
                <a:spcPct val="0"/>
              </a:spcBef>
            </a:pPr>
            <a:r>
              <a:rPr lang="ru-RU" altLang="ru-RU" sz="1800"/>
              <a:t>*</a:t>
            </a:r>
          </a:p>
        </p:txBody>
      </p:sp>
    </p:spTree>
    <p:extLst>
      <p:ext uri="{BB962C8B-B14F-4D97-AF65-F5344CB8AC3E}">
        <p14:creationId xmlns:p14="http://schemas.microsoft.com/office/powerpoint/2010/main" val="141569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58960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166929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9444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4053907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435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2636265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87090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20055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80173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AB82932-AAFC-436C-89A6-0B604D1860A1}" type="datetimeFigureOut">
              <a:rPr lang="ru-RU" smtClean="0"/>
              <a:t>02.09.17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354308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B82932-AAFC-436C-89A6-0B604D1860A1}" type="datetimeFigureOut">
              <a:rPr lang="ru-RU" smtClean="0"/>
              <a:t>02.09.17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359021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B82932-AAFC-436C-89A6-0B604D1860A1}" type="datetimeFigureOut">
              <a:rPr lang="ru-RU" smtClean="0"/>
              <a:t>02.09.17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286191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AB82932-AAFC-436C-89A6-0B604D1860A1}" type="datetimeFigureOut">
              <a:rPr lang="ru-RU" smtClean="0"/>
              <a:t>02.09.17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292520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82932-AAFC-436C-89A6-0B604D1860A1}" type="datetimeFigureOut">
              <a:rPr lang="ru-RU" smtClean="0"/>
              <a:t>02.09.17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311906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AB82932-AAFC-436C-89A6-0B604D1860A1}" type="datetimeFigureOut">
              <a:rPr lang="ru-RU" smtClean="0"/>
              <a:t>02.09.17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785063-1108-41F2-A30A-5E47B4BF8893}" type="slidenum">
              <a:rPr lang="ru-RU" smtClean="0"/>
              <a:t>‹#›</a:t>
            </a:fld>
            <a:endParaRPr lang="ru-RU"/>
          </a:p>
        </p:txBody>
      </p:sp>
    </p:spTree>
    <p:extLst>
      <p:ext uri="{BB962C8B-B14F-4D97-AF65-F5344CB8AC3E}">
        <p14:creationId xmlns:p14="http://schemas.microsoft.com/office/powerpoint/2010/main" val="25447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785063-1108-41F2-A30A-5E47B4BF8893}" type="slidenum">
              <a:rPr lang="ru-RU" smtClean="0"/>
              <a:t>‹#›</a:t>
            </a:fld>
            <a:endParaRPr lang="ru-RU"/>
          </a:p>
        </p:txBody>
      </p:sp>
      <p:sp>
        <p:nvSpPr>
          <p:cNvPr id="5" name="Date Placeholder 4"/>
          <p:cNvSpPr>
            <a:spLocks noGrp="1"/>
          </p:cNvSpPr>
          <p:nvPr>
            <p:ph type="dt" sz="half" idx="10"/>
          </p:nvPr>
        </p:nvSpPr>
        <p:spPr/>
        <p:txBody>
          <a:bodyPr/>
          <a:lstStyle/>
          <a:p>
            <a:fld id="{9AB82932-AAFC-436C-89A6-0B604D1860A1}" type="datetimeFigureOut">
              <a:rPr lang="ru-RU" smtClean="0"/>
              <a:t>02.09.17</a:t>
            </a:fld>
            <a:endParaRPr lang="ru-RU"/>
          </a:p>
        </p:txBody>
      </p:sp>
    </p:spTree>
    <p:extLst>
      <p:ext uri="{BB962C8B-B14F-4D97-AF65-F5344CB8AC3E}">
        <p14:creationId xmlns:p14="http://schemas.microsoft.com/office/powerpoint/2010/main" val="548146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B82932-AAFC-436C-89A6-0B604D1860A1}" type="datetimeFigureOut">
              <a:rPr lang="ru-RU" smtClean="0"/>
              <a:t>02.09.17</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0785063-1108-41F2-A30A-5E47B4BF8893}" type="slidenum">
              <a:rPr lang="ru-RU" smtClean="0"/>
              <a:t>‹#›</a:t>
            </a:fld>
            <a:endParaRPr lang="ru-RU"/>
          </a:p>
        </p:txBody>
      </p:sp>
    </p:spTree>
    <p:extLst>
      <p:ext uri="{BB962C8B-B14F-4D97-AF65-F5344CB8AC3E}">
        <p14:creationId xmlns:p14="http://schemas.microsoft.com/office/powerpoint/2010/main" val="26728269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gif"/><Relationship Id="rId3"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eg"/><Relationship Id="rId5" Type="http://schemas.openxmlformats.org/officeDocument/2006/relationships/image" Target="../media/image32.jpg"/><Relationship Id="rId1" Type="http://schemas.openxmlformats.org/officeDocument/2006/relationships/slideLayout" Target="../slideLayouts/slideLayout6.xml"/><Relationship Id="rId2"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 Id="rId3" Type="http://schemas.openxmlformats.org/officeDocument/2006/relationships/image" Target="../media/image3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tiff"/><Relationship Id="rId3" Type="http://schemas.openxmlformats.org/officeDocument/2006/relationships/image" Target="../media/image37.t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 Id="rId3"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g"/><Relationship Id="rId3"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G"/><Relationship Id="rId5" Type="http://schemas.openxmlformats.org/officeDocument/2006/relationships/image" Target="../media/image45.jpeg"/><Relationship Id="rId6" Type="http://schemas.openxmlformats.org/officeDocument/2006/relationships/image" Target="../media/image46.JPG"/><Relationship Id="rId7" Type="http://schemas.openxmlformats.org/officeDocument/2006/relationships/image" Target="../media/image47.JPG"/><Relationship Id="rId8" Type="http://schemas.openxmlformats.org/officeDocument/2006/relationships/image" Target="../media/image48.jpeg"/><Relationship Id="rId9" Type="http://schemas.openxmlformats.org/officeDocument/2006/relationships/image" Target="../media/image49.JPG"/><Relationship Id="rId10" Type="http://schemas.openxmlformats.org/officeDocument/2006/relationships/image" Target="../media/image50.jpeg"/><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5" Type="http://schemas.openxmlformats.org/officeDocument/2006/relationships/image" Target="../media/image54.JPG"/><Relationship Id="rId1" Type="http://schemas.openxmlformats.org/officeDocument/2006/relationships/slideLayout" Target="../slideLayouts/slideLayout6.xml"/><Relationship Id="rId2"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7.jpg"/><Relationship Id="rId1" Type="http://schemas.openxmlformats.org/officeDocument/2006/relationships/slideLayout" Target="../slideLayouts/slideLayout3.xml"/><Relationship Id="rId2" Type="http://schemas.openxmlformats.org/officeDocument/2006/relationships/image" Target="../media/image55.JP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1" Type="http://schemas.openxmlformats.org/officeDocument/2006/relationships/slideLayout" Target="../slideLayouts/slideLayout6.xml"/><Relationship Id="rId2" Type="http://schemas.openxmlformats.org/officeDocument/2006/relationships/image" Target="../media/image5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jpeg"/><Relationship Id="rId3" Type="http://schemas.openxmlformats.org/officeDocument/2006/relationships/image" Target="../media/image6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eg"/><Relationship Id="rId3"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hyperlink" Target="http://mrtspb.info/luchevaya-diagnostika/luchevaya-diagnostika-organov2/mpt-pozvonochnika.html" TargetMode="External"/><Relationship Id="rId4" Type="http://schemas.openxmlformats.org/officeDocument/2006/relationships/image" Target="../media/image67.jpeg"/><Relationship Id="rId5" Type="http://schemas.openxmlformats.org/officeDocument/2006/relationships/image" Target="../media/image68.jpeg"/><Relationship Id="rId1" Type="http://schemas.openxmlformats.org/officeDocument/2006/relationships/slideLayout" Target="../slideLayouts/slideLayout6.xml"/><Relationship Id="rId2"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1" Type="http://schemas.openxmlformats.org/officeDocument/2006/relationships/slideLayout" Target="../slideLayouts/slideLayout6.xml"/><Relationship Id="rId2" Type="http://schemas.openxmlformats.org/officeDocument/2006/relationships/image" Target="../media/image6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jpeg"/><Relationship Id="rId3" Type="http://schemas.openxmlformats.org/officeDocument/2006/relationships/image" Target="../media/image7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1" Type="http://schemas.openxmlformats.org/officeDocument/2006/relationships/hyperlink" Target="http://mri-kholin.ru/wp-content/uploads/&#1088;&#1077;&#1074;&#1084;&#1072;&#1090;&#1086;&#1080;&#1076;&#1085;&#1099;&#1081;-&#1072;&#1088;&#1090;&#1088;&#1080;&#1090;-&#1089;&#1080;&#1085;&#1086;&#1074;&#1080;&#1090;.jpg" TargetMode="External"/><Relationship Id="rId12" Type="http://schemas.openxmlformats.org/officeDocument/2006/relationships/image" Target="../media/image81.jpeg"/><Relationship Id="rId1" Type="http://schemas.openxmlformats.org/officeDocument/2006/relationships/slideLayout" Target="../slideLayouts/slideLayout6.xml"/><Relationship Id="rId2" Type="http://schemas.openxmlformats.org/officeDocument/2006/relationships/hyperlink" Target="http://mri-kholin.ru/wp-content/uploads/normal-knee-1.jpg" TargetMode="External"/><Relationship Id="rId3" Type="http://schemas.openxmlformats.org/officeDocument/2006/relationships/image" Target="../media/image74.jpeg"/><Relationship Id="rId4" Type="http://schemas.openxmlformats.org/officeDocument/2006/relationships/image" Target="../media/image75.jpeg"/><Relationship Id="rId5" Type="http://schemas.openxmlformats.org/officeDocument/2006/relationships/image" Target="../media/image76.jpeg"/><Relationship Id="rId6" Type="http://schemas.openxmlformats.org/officeDocument/2006/relationships/image" Target="../media/image77.jpeg"/><Relationship Id="rId7" Type="http://schemas.openxmlformats.org/officeDocument/2006/relationships/hyperlink" Target="http://mri-kholin.ru/wp-content/uploads/&#1076;&#1077;&#1075;&#1077;&#1085;&#1077;&#1088;&#1072;&#1090;-&#1086;&#1089;&#1090;&#1077;&#1086;&#1072;&#1088;&#1090;&#1088;&#1080;&#1090;.jpg" TargetMode="External"/><Relationship Id="rId8" Type="http://schemas.openxmlformats.org/officeDocument/2006/relationships/image" Target="../media/image78.jpeg"/><Relationship Id="rId9" Type="http://schemas.openxmlformats.org/officeDocument/2006/relationships/image" Target="../media/image79.jpeg"/><Relationship Id="rId10" Type="http://schemas.openxmlformats.org/officeDocument/2006/relationships/image" Target="../media/image80.jpeg"/></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tiff"/><Relationship Id="rId1" Type="http://schemas.openxmlformats.org/officeDocument/2006/relationships/slideLayout" Target="../slideLayouts/slideLayout6.xml"/><Relationship Id="rId2" Type="http://schemas.openxmlformats.org/officeDocument/2006/relationships/image" Target="../media/image82.jpeg"/></Relationships>
</file>

<file path=ppt/slides/_rels/slide42.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1" Type="http://schemas.openxmlformats.org/officeDocument/2006/relationships/slideLayout" Target="../slideLayouts/slideLayout6.xml"/><Relationship Id="rId2" Type="http://schemas.openxmlformats.org/officeDocument/2006/relationships/image" Target="../media/image8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8.jpeg"/><Relationship Id="rId3" Type="http://schemas.openxmlformats.org/officeDocument/2006/relationships/image" Target="../media/image8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0.tiff"/><Relationship Id="rId3" Type="http://schemas.openxmlformats.org/officeDocument/2006/relationships/image" Target="../media/image9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2.tiff"/><Relationship Id="rId3" Type="http://schemas.openxmlformats.org/officeDocument/2006/relationships/image" Target="../media/image93.tiff"/></Relationships>
</file>

<file path=ppt/slides/_rels/slide48.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hyperlink" Target="http://mrtktspb.ru/" TargetMode="External"/><Relationship Id="rId5" Type="http://schemas.openxmlformats.org/officeDocument/2006/relationships/image" Target="../media/image95.jpeg"/><Relationship Id="rId6" Type="http://schemas.openxmlformats.org/officeDocument/2006/relationships/image" Target="../media/image96.jpeg"/><Relationship Id="rId7" Type="http://schemas.openxmlformats.org/officeDocument/2006/relationships/image" Target="../media/image97.jpeg"/><Relationship Id="rId8" Type="http://schemas.openxmlformats.org/officeDocument/2006/relationships/image" Target="../media/image98.jpeg"/><Relationship Id="rId9" Type="http://schemas.openxmlformats.org/officeDocument/2006/relationships/image" Target="../media/image99.jpeg"/><Relationship Id="rId1" Type="http://schemas.openxmlformats.org/officeDocument/2006/relationships/slideLayout" Target="../slideLayouts/slideLayout3.xml"/><Relationship Id="rId2" Type="http://schemas.openxmlformats.org/officeDocument/2006/relationships/hyperlink" Target="http://mrtspb.inf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Основы лучевой диагностики</a:t>
            </a:r>
            <a:endParaRPr lang="ru-RU" dirty="0"/>
          </a:p>
        </p:txBody>
      </p:sp>
      <p:sp>
        <p:nvSpPr>
          <p:cNvPr id="3" name="Подзаголовок 2"/>
          <p:cNvSpPr>
            <a:spLocks noGrp="1"/>
          </p:cNvSpPr>
          <p:nvPr>
            <p:ph type="subTitle" idx="1"/>
          </p:nvPr>
        </p:nvSpPr>
        <p:spPr/>
        <p:txBody>
          <a:bodyPr/>
          <a:lstStyle/>
          <a:p>
            <a:r>
              <a:rPr lang="ru-RU" dirty="0" smtClean="0"/>
              <a:t>Для студентов</a:t>
            </a:r>
            <a:endParaRPr lang="ru-RU" dirty="0"/>
          </a:p>
        </p:txBody>
      </p:sp>
      <p:pic>
        <p:nvPicPr>
          <p:cNvPr id="4" name="Рисунок 3"/>
          <p:cNvPicPr>
            <a:picLocks noChangeAspect="1"/>
          </p:cNvPicPr>
          <p:nvPr/>
        </p:nvPicPr>
        <p:blipFill>
          <a:blip r:embed="rId2"/>
          <a:stretch>
            <a:fillRect/>
          </a:stretch>
        </p:blipFill>
        <p:spPr>
          <a:xfrm>
            <a:off x="1211261" y="469715"/>
            <a:ext cx="1380952" cy="1380952"/>
          </a:xfrm>
          <a:prstGeom prst="rect">
            <a:avLst/>
          </a:prstGeom>
        </p:spPr>
      </p:pic>
      <p:sp>
        <p:nvSpPr>
          <p:cNvPr id="5" name="Прямоугольник 4"/>
          <p:cNvSpPr/>
          <p:nvPr/>
        </p:nvSpPr>
        <p:spPr>
          <a:xfrm>
            <a:off x="3474049" y="469715"/>
            <a:ext cx="5431552" cy="769441"/>
          </a:xfrm>
          <a:prstGeom prst="rect">
            <a:avLst/>
          </a:prstGeom>
        </p:spPr>
        <p:txBody>
          <a:bodyPr wrap="none">
            <a:spAutoFit/>
          </a:bodyPr>
          <a:lstStyle/>
          <a:p>
            <a:r>
              <a:rPr lang="ru-RU" sz="1600" dirty="0">
                <a:latin typeface="Times New Roman" panose="02020603050405020304" pitchFamily="18" charset="0"/>
                <a:ea typeface="Times New Roman" panose="02020603050405020304" pitchFamily="18" charset="0"/>
              </a:rPr>
              <a:t>ФГБОУ ВО СЗГМУ им. И.И. Мечникова Минздрава России</a:t>
            </a:r>
          </a:p>
          <a:p>
            <a:endParaRPr lang="ru-RU" sz="1200" dirty="0">
              <a:latin typeface="Times New Roman" panose="02020603050405020304" pitchFamily="18" charset="0"/>
            </a:endParaRPr>
          </a:p>
          <a:p>
            <a:pPr algn="ctr"/>
            <a:r>
              <a:rPr lang="ru-RU" sz="1600" b="1" dirty="0">
                <a:latin typeface="Times New Roman" panose="02020603050405020304" pitchFamily="18" charset="0"/>
              </a:rPr>
              <a:t>Кафедра лучевой диагностики</a:t>
            </a:r>
            <a:endParaRPr lang="ru-RU" sz="1600" b="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821" y="4833938"/>
            <a:ext cx="1714500" cy="1714500"/>
          </a:xfrm>
          <a:prstGeom prst="rect">
            <a:avLst/>
          </a:prstGeom>
        </p:spPr>
      </p:pic>
    </p:spTree>
    <p:extLst>
      <p:ext uri="{BB962C8B-B14F-4D97-AF65-F5344CB8AC3E}">
        <p14:creationId xmlns:p14="http://schemas.microsoft.com/office/powerpoint/2010/main" val="4198769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Основные свойства рентгеновского изображения</a:t>
            </a:r>
            <a:r>
              <a:rPr lang="ru-RU" i="1" dirty="0"/>
              <a:t/>
            </a:r>
            <a:br>
              <a:rPr lang="ru-RU" i="1" dirty="0"/>
            </a:br>
            <a:endParaRPr lang="ru-RU" dirty="0"/>
          </a:p>
        </p:txBody>
      </p:sp>
      <p:sp>
        <p:nvSpPr>
          <p:cNvPr id="3" name="Объект 2"/>
          <p:cNvSpPr>
            <a:spLocks noGrp="1"/>
          </p:cNvSpPr>
          <p:nvPr>
            <p:ph idx="1"/>
          </p:nvPr>
        </p:nvSpPr>
        <p:spPr/>
        <p:txBody>
          <a:bodyPr/>
          <a:lstStyle/>
          <a:p>
            <a:pPr marL="0" indent="0">
              <a:buNone/>
            </a:pPr>
            <a:r>
              <a:rPr lang="ru-RU" dirty="0"/>
              <a:t>Рентгеновское изображение </a:t>
            </a:r>
            <a:r>
              <a:rPr lang="ru-RU" dirty="0" smtClean="0"/>
              <a:t>является:</a:t>
            </a:r>
            <a:r>
              <a:rPr lang="ru-RU" i="1" dirty="0" smtClean="0"/>
              <a:t> </a:t>
            </a:r>
          </a:p>
          <a:p>
            <a:r>
              <a:rPr lang="ru-RU" i="1" dirty="0" smtClean="0"/>
              <a:t>прямым </a:t>
            </a:r>
            <a:r>
              <a:rPr lang="ru-RU" i="1" dirty="0"/>
              <a:t>и тенев</a:t>
            </a:r>
            <a:r>
              <a:rPr lang="ru-RU" dirty="0"/>
              <a:t>ым </a:t>
            </a:r>
            <a:endParaRPr lang="ru-RU" dirty="0" smtClean="0"/>
          </a:p>
          <a:p>
            <a:r>
              <a:rPr lang="ru-RU" i="1" dirty="0"/>
              <a:t>плоскостным и </a:t>
            </a:r>
            <a:r>
              <a:rPr lang="ru-RU" i="1" dirty="0" err="1"/>
              <a:t>суммационным</a:t>
            </a:r>
            <a:r>
              <a:rPr lang="ru-RU" dirty="0"/>
              <a:t> </a:t>
            </a:r>
            <a:endParaRPr lang="ru-RU" dirty="0" smtClean="0"/>
          </a:p>
          <a:p>
            <a:pPr lvl="0"/>
            <a:r>
              <a:rPr lang="ru-RU" dirty="0" smtClean="0"/>
              <a:t>Увеличенным</a:t>
            </a:r>
          </a:p>
          <a:p>
            <a:pPr marL="0" lvl="0" indent="0">
              <a:buNone/>
            </a:pPr>
            <a:r>
              <a:rPr lang="ru-RU" dirty="0" smtClean="0"/>
              <a:t>Меняя </a:t>
            </a:r>
            <a:r>
              <a:rPr lang="ru-RU" dirty="0"/>
              <a:t>расположение объекта по отношению к источнику и детектору можно получать увеличенные, при необходимости, изображения, или, наоборот, добиваться наиболее реальных размеров объекта. </a:t>
            </a:r>
          </a:p>
          <a:p>
            <a:endParaRPr lang="ru-RU" dirty="0"/>
          </a:p>
        </p:txBody>
      </p:sp>
    </p:spTree>
    <p:extLst>
      <p:ext uri="{BB962C8B-B14F-4D97-AF65-F5344CB8AC3E}">
        <p14:creationId xmlns:p14="http://schemas.microsoft.com/office/powerpoint/2010/main" val="63624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Основные </a:t>
            </a:r>
            <a:r>
              <a:rPr lang="ru-RU" dirty="0" smtClean="0"/>
              <a:t>методики </a:t>
            </a:r>
            <a:r>
              <a:rPr lang="ru-RU" dirty="0"/>
              <a:t>рентгенологического исследования</a:t>
            </a:r>
            <a:r>
              <a:rPr lang="ru-RU" b="1" dirty="0"/>
              <a:t/>
            </a:r>
            <a:br>
              <a:rPr lang="ru-RU" b="1" dirty="0"/>
            </a:br>
            <a:endParaRPr lang="ru-RU" dirty="0"/>
          </a:p>
        </p:txBody>
      </p:sp>
      <p:sp>
        <p:nvSpPr>
          <p:cNvPr id="3" name="Объект 2"/>
          <p:cNvSpPr>
            <a:spLocks noGrp="1"/>
          </p:cNvSpPr>
          <p:nvPr>
            <p:ph idx="1"/>
          </p:nvPr>
        </p:nvSpPr>
        <p:spPr/>
        <p:txBody>
          <a:bodyPr/>
          <a:lstStyle/>
          <a:p>
            <a:r>
              <a:rPr lang="ru-RU" i="1" dirty="0"/>
              <a:t>р е н т г е н о </a:t>
            </a:r>
            <a:r>
              <a:rPr lang="ru-RU" dirty="0"/>
              <a:t>г р а ф и </a:t>
            </a:r>
            <a:r>
              <a:rPr lang="ru-RU" dirty="0" smtClean="0"/>
              <a:t>я, «классическая» пленочная и прямая цифровая</a:t>
            </a:r>
          </a:p>
          <a:p>
            <a:r>
              <a:rPr lang="ru-RU" i="1" dirty="0"/>
              <a:t>Рентгеноскопия (просвечивание)</a:t>
            </a:r>
            <a:r>
              <a:rPr lang="ru-RU" dirty="0"/>
              <a:t> </a:t>
            </a:r>
            <a:endParaRPr lang="ru-RU" dirty="0" smtClean="0"/>
          </a:p>
          <a:p>
            <a:r>
              <a:rPr lang="ru-RU" dirty="0" smtClean="0"/>
              <a:t>Специальные методики -  ангиография</a:t>
            </a:r>
            <a:r>
              <a:rPr lang="ru-RU" dirty="0"/>
              <a:t>, бронхография, холецистография, внутривенная урография, цистография и др.) </a:t>
            </a:r>
          </a:p>
        </p:txBody>
      </p:sp>
    </p:spTree>
    <p:extLst>
      <p:ext uri="{BB962C8B-B14F-4D97-AF65-F5344CB8AC3E}">
        <p14:creationId xmlns:p14="http://schemas.microsoft.com/office/powerpoint/2010/main" val="148839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Области применения рентгенологии</a:t>
            </a:r>
            <a:endParaRPr lang="ru-RU" dirty="0"/>
          </a:p>
        </p:txBody>
      </p:sp>
      <p:sp>
        <p:nvSpPr>
          <p:cNvPr id="3" name="Объект 2"/>
          <p:cNvSpPr>
            <a:spLocks noGrp="1"/>
          </p:cNvSpPr>
          <p:nvPr>
            <p:ph idx="1"/>
          </p:nvPr>
        </p:nvSpPr>
        <p:spPr>
          <a:xfrm>
            <a:off x="346702" y="1781007"/>
            <a:ext cx="4116681" cy="4366088"/>
          </a:xfrm>
        </p:spPr>
        <p:txBody>
          <a:bodyPr>
            <a:normAutofit lnSpcReduction="10000"/>
          </a:bodyPr>
          <a:lstStyle/>
          <a:p>
            <a:r>
              <a:rPr lang="ru-RU" dirty="0" smtClean="0"/>
              <a:t>Костно-суставная система, включая череп, позвоночник, челюстно-лицевую область</a:t>
            </a:r>
          </a:p>
          <a:p>
            <a:r>
              <a:rPr lang="ru-RU" dirty="0" smtClean="0"/>
              <a:t>Легкие и средостения</a:t>
            </a:r>
          </a:p>
          <a:p>
            <a:r>
              <a:rPr lang="ru-RU" dirty="0" smtClean="0"/>
              <a:t>Пищеварительный тракт</a:t>
            </a:r>
          </a:p>
          <a:p>
            <a:r>
              <a:rPr lang="ru-RU" dirty="0"/>
              <a:t>М</a:t>
            </a:r>
            <a:r>
              <a:rPr lang="ru-RU" dirty="0" smtClean="0"/>
              <a:t>очевыделительная система (экскреторная и внутривенная урография)</a:t>
            </a:r>
          </a:p>
          <a:p>
            <a:r>
              <a:rPr lang="ru-RU" dirty="0"/>
              <a:t>П</a:t>
            </a:r>
            <a:r>
              <a:rPr lang="ru-RU" dirty="0" smtClean="0"/>
              <a:t>атологий </a:t>
            </a:r>
            <a:r>
              <a:rPr lang="ru-RU" dirty="0"/>
              <a:t>сосудов </a:t>
            </a:r>
            <a:r>
              <a:rPr lang="ru-RU" dirty="0" smtClean="0"/>
              <a:t>(ангиография, </a:t>
            </a:r>
            <a:r>
              <a:rPr lang="ru-RU" dirty="0" err="1" smtClean="0"/>
              <a:t>дигитальная</a:t>
            </a:r>
            <a:r>
              <a:rPr lang="ru-RU" dirty="0" smtClean="0"/>
              <a:t> </a:t>
            </a:r>
            <a:r>
              <a:rPr lang="ru-RU" dirty="0" err="1" smtClean="0"/>
              <a:t>субтракционная</a:t>
            </a:r>
            <a:r>
              <a:rPr lang="ru-RU" dirty="0" smtClean="0"/>
              <a:t>), в том числе </a:t>
            </a:r>
            <a:r>
              <a:rPr lang="ru-RU" dirty="0" err="1" smtClean="0"/>
              <a:t>коронарография</a:t>
            </a:r>
            <a:endParaRPr lang="ru-RU" dirty="0" smtClean="0"/>
          </a:p>
          <a:p>
            <a:r>
              <a:rPr lang="ru-RU" dirty="0" smtClean="0"/>
              <a:t>Молочные железы (маммография)</a:t>
            </a:r>
            <a:endParaRPr lang="ru-RU" dirty="0"/>
          </a:p>
          <a:p>
            <a:endParaRPr lang="ru-RU" dirty="0" smtClean="0"/>
          </a:p>
          <a:p>
            <a:endParaRPr lang="ru-RU" dirty="0" smtClean="0"/>
          </a:p>
          <a:p>
            <a:endParaRPr lang="ru-RU" dirty="0"/>
          </a:p>
        </p:txBody>
      </p:sp>
      <p:sp>
        <p:nvSpPr>
          <p:cNvPr id="4" name="Rectangle 2"/>
          <p:cNvSpPr>
            <a:spLocks noChangeArrowheads="1"/>
          </p:cNvSpPr>
          <p:nvPr/>
        </p:nvSpPr>
        <p:spPr bwMode="auto">
          <a:xfrm>
            <a:off x="10217888" y="37213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Picture 1" descr="выраженный стеноз ВС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7207" y="3503312"/>
            <a:ext cx="1552260" cy="32406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flipV="1">
            <a:off x="15231860" y="-751369"/>
            <a:ext cx="65490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4099" name="Picture 3" descr="Мед-лат кос-рак-об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207" y="322520"/>
            <a:ext cx="1552260" cy="29824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flipV="1">
            <a:off x="9877042" y="984512"/>
            <a:ext cx="88831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4101" name="Picture 5" descr="рак поч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438" y="1500783"/>
            <a:ext cx="2650866" cy="19856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flipV="1">
            <a:off x="7490768" y="3721394"/>
            <a:ext cx="1189173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4103" name="Picture 7" descr="язва желудк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438" y="3781135"/>
            <a:ext cx="2650866" cy="23659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flipV="1">
            <a:off x="6862038" y="895227"/>
            <a:ext cx="94519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4105" name="Picture 9" descr="центральный немелкоклеточный-обра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2746" y="1523150"/>
            <a:ext cx="2313764" cy="21660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flipV="1">
            <a:off x="8112930" y="3655683"/>
            <a:ext cx="85618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4107" name="Picture 11" descr="компр перелом"/>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2746" y="3985294"/>
            <a:ext cx="2293545" cy="243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4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10423"/>
            <a:ext cx="8596668" cy="1508912"/>
          </a:xfrm>
        </p:spPr>
        <p:txBody>
          <a:bodyPr>
            <a:normAutofit/>
          </a:bodyPr>
          <a:lstStyle/>
          <a:p>
            <a:r>
              <a:rPr lang="ru-RU" dirty="0" smtClean="0"/>
              <a:t>Основные требования к </a:t>
            </a:r>
            <a:r>
              <a:rPr lang="ru-RU" dirty="0"/>
              <a:t>организации рентгенологических исследований </a:t>
            </a:r>
          </a:p>
        </p:txBody>
      </p:sp>
      <p:sp>
        <p:nvSpPr>
          <p:cNvPr id="3" name="Объект 2"/>
          <p:cNvSpPr>
            <a:spLocks noGrp="1"/>
          </p:cNvSpPr>
          <p:nvPr>
            <p:ph idx="1"/>
          </p:nvPr>
        </p:nvSpPr>
        <p:spPr/>
        <p:txBody>
          <a:bodyPr/>
          <a:lstStyle/>
          <a:p>
            <a:pPr lvl="0"/>
            <a:r>
              <a:rPr lang="ru-RU" dirty="0"/>
              <a:t>Своевременность их проведения, максимально возможное со­кращение продолжительности.</a:t>
            </a:r>
          </a:p>
          <a:p>
            <a:pPr lvl="0"/>
            <a:r>
              <a:rPr lang="ru-RU" dirty="0"/>
              <a:t>Достаточная полнота и качество рентгенологических обсле­дований.</a:t>
            </a:r>
          </a:p>
          <a:p>
            <a:pPr lvl="0"/>
            <a:r>
              <a:rPr lang="ru-RU" dirty="0"/>
              <a:t>Целесообразная экономичность рентгенологических исследо­ваний.</a:t>
            </a:r>
          </a:p>
          <a:p>
            <a:pPr lvl="0"/>
            <a:r>
              <a:rPr lang="ru-RU" dirty="0"/>
              <a:t>Безопасность исследований как для пациентов, так и для пер­сонала, а также всех лиц, участвующих в исследовании.</a:t>
            </a:r>
          </a:p>
          <a:p>
            <a:pPr lvl="0"/>
            <a:r>
              <a:rPr lang="ru-RU" dirty="0"/>
              <a:t>Необременительность исследований для пациентов.</a:t>
            </a:r>
          </a:p>
          <a:p>
            <a:pPr marL="0" indent="0">
              <a:buNone/>
            </a:pPr>
            <a:r>
              <a:rPr lang="ru-RU" dirty="0"/>
              <a:t>Рентгенологические исследования назначают больным лечащие</a:t>
            </a:r>
          </a:p>
          <a:p>
            <a:pPr marL="0" indent="0">
              <a:buNone/>
            </a:pPr>
            <a:r>
              <a:rPr lang="ru-RU" dirty="0"/>
              <a:t>врачи при наличии соответствующих медицинских показаний, с уче­том сроков (за исключением неотложных случаев) предшествовав­ших исследований и их результатов. </a:t>
            </a:r>
          </a:p>
        </p:txBody>
      </p:sp>
    </p:spTree>
    <p:extLst>
      <p:ext uri="{BB962C8B-B14F-4D97-AF65-F5344CB8AC3E}">
        <p14:creationId xmlns:p14="http://schemas.microsoft.com/office/powerpoint/2010/main" val="144637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Документация, учет и отчетность</a:t>
            </a:r>
            <a:r>
              <a:rPr lang="ru-RU" i="1" dirty="0"/>
              <a:t/>
            </a:r>
            <a:br>
              <a:rPr lang="ru-RU" i="1" dirty="0"/>
            </a:br>
            <a:endParaRPr lang="ru-RU" dirty="0"/>
          </a:p>
        </p:txBody>
      </p:sp>
      <p:sp>
        <p:nvSpPr>
          <p:cNvPr id="3" name="Объект 2"/>
          <p:cNvSpPr>
            <a:spLocks noGrp="1"/>
          </p:cNvSpPr>
          <p:nvPr>
            <p:ph idx="1"/>
          </p:nvPr>
        </p:nvSpPr>
        <p:spPr>
          <a:xfrm>
            <a:off x="534154" y="1475715"/>
            <a:ext cx="8739848" cy="4565647"/>
          </a:xfrm>
        </p:spPr>
        <p:txBody>
          <a:bodyPr>
            <a:normAutofit fontScale="85000" lnSpcReduction="20000"/>
          </a:bodyPr>
          <a:lstStyle/>
          <a:p>
            <a:pPr marL="0" indent="0">
              <a:buNone/>
            </a:pPr>
            <a:r>
              <a:rPr lang="ru-RU" dirty="0"/>
              <a:t>Документация в рентгенологическом отделении (каби­нете) делится на две основные группы:</a:t>
            </a:r>
            <a:r>
              <a:rPr lang="ru-RU" b="1" dirty="0"/>
              <a:t> </a:t>
            </a:r>
            <a:r>
              <a:rPr lang="ru-RU" dirty="0"/>
              <a:t>административно-уп­равленческая и медицинская учетно-отчетная.</a:t>
            </a:r>
            <a:endParaRPr lang="ru-RU" i="1" dirty="0"/>
          </a:p>
          <a:p>
            <a:pPr marL="0" indent="0">
              <a:buNone/>
            </a:pPr>
            <a:r>
              <a:rPr lang="ru-RU" dirty="0"/>
              <a:t>К первой группе относятся:</a:t>
            </a:r>
            <a:endParaRPr lang="ru-RU" b="1" dirty="0"/>
          </a:p>
          <a:p>
            <a:pPr lvl="0"/>
            <a:r>
              <a:rPr lang="ru-RU" dirty="0"/>
              <a:t>санитарный паспорт на право эксплуатации кабинета;</a:t>
            </a:r>
          </a:p>
          <a:p>
            <a:pPr lvl="0"/>
            <a:r>
              <a:rPr lang="ru-RU" dirty="0"/>
              <a:t>техническая документация на аппаратуру;</a:t>
            </a:r>
          </a:p>
          <a:p>
            <a:pPr lvl="0"/>
            <a:r>
              <a:rPr lang="ru-RU" dirty="0"/>
              <a:t>контрольно-технический журнал;</a:t>
            </a:r>
          </a:p>
          <a:p>
            <a:pPr lvl="0"/>
            <a:r>
              <a:rPr lang="ru-RU" dirty="0"/>
              <a:t>инструкции по технике безопасности;</a:t>
            </a:r>
          </a:p>
          <a:p>
            <a:pPr lvl="0"/>
            <a:r>
              <a:rPr lang="ru-RU" dirty="0"/>
              <a:t>журнал и карточки регистрации инструктажа по технике безопасности;</a:t>
            </a:r>
          </a:p>
          <a:p>
            <a:pPr lvl="0"/>
            <a:r>
              <a:rPr lang="ru-RU" dirty="0"/>
              <a:t>акты проверки уровней радиации на рабочих местах;</a:t>
            </a:r>
          </a:p>
          <a:p>
            <a:pPr lvl="0"/>
            <a:r>
              <a:rPr lang="ru-RU" dirty="0"/>
              <a:t>медицинские книжки на сотрудников кабинета;</a:t>
            </a:r>
          </a:p>
          <a:p>
            <a:pPr lvl="0"/>
            <a:r>
              <a:rPr lang="ru-RU" dirty="0"/>
              <a:t>должностные инструкции сотрудников кабинета.</a:t>
            </a:r>
          </a:p>
          <a:p>
            <a:pPr marL="0" indent="0">
              <a:buNone/>
            </a:pPr>
            <a:r>
              <a:rPr lang="ru-RU" dirty="0"/>
              <a:t>Ко второй группе относятся:</a:t>
            </a:r>
            <a:endParaRPr lang="ru-RU" b="1" dirty="0"/>
          </a:p>
          <a:p>
            <a:pPr lvl="0"/>
            <a:r>
              <a:rPr lang="ru-RU" dirty="0"/>
              <a:t>журнал ежедневного учета работы кабинета;</a:t>
            </a:r>
          </a:p>
          <a:p>
            <a:pPr lvl="0"/>
            <a:r>
              <a:rPr lang="ru-RU" dirty="0"/>
              <a:t>годовой отчет о работе рентгенологического отделения;</a:t>
            </a:r>
          </a:p>
          <a:p>
            <a:r>
              <a:rPr lang="ru-RU" dirty="0"/>
              <a:t>В каждом рентгенологическом отделении должен быть обору­дован архив рентгенограмм.</a:t>
            </a:r>
          </a:p>
          <a:p>
            <a:endParaRPr lang="ru-RU" dirty="0"/>
          </a:p>
        </p:txBody>
      </p:sp>
    </p:spTree>
    <p:extLst>
      <p:ext uri="{BB962C8B-B14F-4D97-AF65-F5344CB8AC3E}">
        <p14:creationId xmlns:p14="http://schemas.microsoft.com/office/powerpoint/2010/main" val="183953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Основы безопасности рентгенологических исследований</a:t>
            </a:r>
            <a:br>
              <a:rPr lang="ru-RU" dirty="0"/>
            </a:br>
            <a:endParaRPr lang="ru-RU" dirty="0"/>
          </a:p>
        </p:txBody>
      </p:sp>
      <p:sp>
        <p:nvSpPr>
          <p:cNvPr id="3" name="Объект 2"/>
          <p:cNvSpPr>
            <a:spLocks noGrp="1"/>
          </p:cNvSpPr>
          <p:nvPr>
            <p:ph idx="1"/>
          </p:nvPr>
        </p:nvSpPr>
        <p:spPr>
          <a:xfrm>
            <a:off x="677334" y="1930401"/>
            <a:ext cx="8596668" cy="4110962"/>
          </a:xfrm>
        </p:spPr>
        <p:txBody>
          <a:bodyPr/>
          <a:lstStyle/>
          <a:p>
            <a:pPr marL="0" indent="0">
              <a:buNone/>
            </a:pPr>
            <a:r>
              <a:rPr lang="ru-RU" dirty="0"/>
              <a:t>Главным документом по обеспечению радиационной безопасности рентгенологических исследований является САНПИН 2.6.1.1192-03,  введенный в действие Постановлением МЗ РФ №8 с 1 мая 2003 года с изменениями на 14 февраля 2006 года. Правила являются нормативным документом, устанавливающим основные требования и нормы по обеспечению радиационной безопасности персонала, пациентов и населения при проведении медицинских рентгенологических процедур с диагностической, профилактической, терапевтической или исследовательской целями. </a:t>
            </a:r>
            <a:endParaRPr lang="ru-RU" dirty="0" smtClean="0"/>
          </a:p>
          <a:p>
            <a:pPr marL="0" indent="0">
              <a:buNone/>
            </a:pPr>
            <a:r>
              <a:rPr lang="ru-RU" dirty="0"/>
              <a:t>Безопасность пациента основана на ряде важных принципов:  обоснования при проведении рентгенологических исследований, оптимизации или ограничения уровней облучения, обеспечение радиационной безопасности, а также ограничения предельно допустимых доз. </a:t>
            </a:r>
          </a:p>
          <a:p>
            <a:pPr marL="0" indent="0">
              <a:buNone/>
            </a:pPr>
            <a:endParaRPr lang="ru-RU" dirty="0"/>
          </a:p>
        </p:txBody>
      </p:sp>
    </p:spTree>
    <p:extLst>
      <p:ext uri="{BB962C8B-B14F-4D97-AF65-F5344CB8AC3E}">
        <p14:creationId xmlns:p14="http://schemas.microsoft.com/office/powerpoint/2010/main" val="184737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Основы Рентгеновской компьютерной томографии (КТ)</a:t>
            </a:r>
            <a:endParaRPr lang="ru-RU" dirty="0"/>
          </a:p>
        </p:txBody>
      </p:sp>
      <p:sp>
        <p:nvSpPr>
          <p:cNvPr id="3" name="Объект 2"/>
          <p:cNvSpPr>
            <a:spLocks noGrp="1"/>
          </p:cNvSpPr>
          <p:nvPr>
            <p:ph idx="1"/>
          </p:nvPr>
        </p:nvSpPr>
        <p:spPr>
          <a:xfrm>
            <a:off x="677334" y="2160589"/>
            <a:ext cx="7552266" cy="2177947"/>
          </a:xfrm>
        </p:spPr>
        <p:txBody>
          <a:bodyPr/>
          <a:lstStyle/>
          <a:p>
            <a:pPr marL="0" indent="0">
              <a:buNone/>
            </a:pPr>
            <a:r>
              <a:rPr lang="ru-RU" dirty="0"/>
              <a:t>Рентгеновская компьютерная томография (РКТ) появилась в 1972 году. За изобретение РКТ английский инженер </a:t>
            </a:r>
            <a:r>
              <a:rPr lang="en-US" dirty="0"/>
              <a:t>H</a:t>
            </a:r>
            <a:r>
              <a:rPr lang="ru-RU" dirty="0"/>
              <a:t>.</a:t>
            </a:r>
            <a:r>
              <a:rPr lang="en-US" dirty="0" err="1"/>
              <a:t>Haunsfield</a:t>
            </a:r>
            <a:r>
              <a:rPr lang="ru-RU" dirty="0"/>
              <a:t> и математик </a:t>
            </a:r>
            <a:r>
              <a:rPr lang="en-US" dirty="0"/>
              <a:t>A</a:t>
            </a:r>
            <a:r>
              <a:rPr lang="ru-RU" dirty="0"/>
              <a:t>.</a:t>
            </a:r>
            <a:r>
              <a:rPr lang="en-US" dirty="0" err="1"/>
              <a:t>Cormak</a:t>
            </a:r>
            <a:r>
              <a:rPr lang="en-US" dirty="0"/>
              <a:t> </a:t>
            </a:r>
            <a:r>
              <a:rPr lang="ru-RU" dirty="0"/>
              <a:t>получили Нобелевскую премию по медицине.  В основе рентгеновской компьютерной томографии лежит поглощение рентгеновского излучения тканями, то есть в этом смысле он аналогичен классической рентгенологии. </a:t>
            </a:r>
          </a:p>
        </p:txBody>
      </p:sp>
    </p:spTree>
    <p:extLst>
      <p:ext uri="{BB962C8B-B14F-4D97-AF65-F5344CB8AC3E}">
        <p14:creationId xmlns:p14="http://schemas.microsoft.com/office/powerpoint/2010/main" val="109042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получения КТ изображения</a:t>
            </a:r>
            <a:endParaRPr lang="ru-RU" dirty="0"/>
          </a:p>
        </p:txBody>
      </p:sp>
      <p:sp>
        <p:nvSpPr>
          <p:cNvPr id="3" name="Объект 2"/>
          <p:cNvSpPr>
            <a:spLocks noGrp="1"/>
          </p:cNvSpPr>
          <p:nvPr>
            <p:ph idx="1"/>
          </p:nvPr>
        </p:nvSpPr>
        <p:spPr>
          <a:xfrm>
            <a:off x="385011" y="1756611"/>
            <a:ext cx="7158789" cy="4284751"/>
          </a:xfrm>
        </p:spPr>
        <p:txBody>
          <a:bodyPr>
            <a:normAutofit lnSpcReduction="10000"/>
          </a:bodyPr>
          <a:lstStyle/>
          <a:p>
            <a:pPr marL="0" indent="0">
              <a:buNone/>
            </a:pPr>
            <a:r>
              <a:rPr lang="ru-RU" dirty="0"/>
              <a:t>Р</a:t>
            </a:r>
            <a:r>
              <a:rPr lang="ru-RU" dirty="0" smtClean="0"/>
              <a:t>ентгеновский </a:t>
            </a:r>
            <a:r>
              <a:rPr lang="ru-RU" dirty="0"/>
              <a:t>луч, создаваемый рентгеновской трубкой и затем фокусируемый коллиматором, после прохождения сквозь тело попадает на датчики. Последние регистрируют интенсивность излучения. Получение изображения поперечного слоя исследуемого объекта достигается с помощью кругового движения рентгеновской трубки, продвижения стола и  математической обработки множества рентгеновских изображений. Результат измерений одного и того же объекта, сделанных под разными углами, преобразуется в двухмерное изображение слоя. По сравнению с традиционной рентгенологической диагностикой РКТ позволяет различать ткани лишь незначительно отличающиеся друг от друга по плотности (на 0,5%), то есть контрастное разрешение КТ в десятки раз больше традиционного рентгеновского. </a:t>
            </a:r>
            <a:endParaRPr lang="ru-RU" dirty="0" smtClean="0"/>
          </a:p>
          <a:p>
            <a:pPr marL="0" indent="0">
              <a:buNone/>
            </a:pPr>
            <a:r>
              <a:rPr lang="ru-RU" dirty="0"/>
              <a:t>Послойность получения изображений исключает наслоение «теней».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60" y="1588168"/>
            <a:ext cx="4817640" cy="3750726"/>
          </a:xfrm>
          <a:prstGeom prst="rect">
            <a:avLst/>
          </a:prstGeom>
        </p:spPr>
      </p:pic>
    </p:spTree>
    <p:extLst>
      <p:ext uri="{BB962C8B-B14F-4D97-AF65-F5344CB8AC3E}">
        <p14:creationId xmlns:p14="http://schemas.microsoft.com/office/powerpoint/2010/main" val="28524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Параметры КТ изображения</a:t>
            </a:r>
            <a:endParaRPr lang="ru-RU" dirty="0"/>
          </a:p>
        </p:txBody>
      </p:sp>
      <p:sp>
        <p:nvSpPr>
          <p:cNvPr id="3" name="Объект 2"/>
          <p:cNvSpPr>
            <a:spLocks noGrp="1"/>
          </p:cNvSpPr>
          <p:nvPr>
            <p:ph idx="1"/>
          </p:nvPr>
        </p:nvSpPr>
        <p:spPr/>
        <p:txBody>
          <a:bodyPr/>
          <a:lstStyle/>
          <a:p>
            <a:r>
              <a:rPr lang="ru-RU" dirty="0" smtClean="0"/>
              <a:t>Яркость </a:t>
            </a:r>
            <a:r>
              <a:rPr lang="ru-RU" dirty="0"/>
              <a:t>сигнала от элементов объекта на РКТ стандартизована по условной шкале единицах </a:t>
            </a:r>
            <a:r>
              <a:rPr lang="ru-RU" dirty="0" err="1"/>
              <a:t>Хаунсфилда</a:t>
            </a:r>
            <a:r>
              <a:rPr lang="ru-RU" dirty="0"/>
              <a:t> (</a:t>
            </a:r>
            <a:r>
              <a:rPr lang="en-US" dirty="0"/>
              <a:t>HU</a:t>
            </a:r>
            <a:r>
              <a:rPr lang="ru-RU" dirty="0"/>
              <a:t>). Единица </a:t>
            </a:r>
            <a:r>
              <a:rPr lang="ru-RU" dirty="0" err="1"/>
              <a:t>Хаунсфилда</a:t>
            </a:r>
            <a:r>
              <a:rPr lang="ru-RU" dirty="0"/>
              <a:t> отражает значения коэффициента ослабления рентгеновских лучей для заданных технических параметров томографа.  За ноль принимается плотность воды, плотность компактного вещества кости +1000 </a:t>
            </a:r>
            <a:r>
              <a:rPr lang="en-US" dirty="0"/>
              <a:t>HU</a:t>
            </a:r>
            <a:r>
              <a:rPr lang="ru-RU" dirty="0"/>
              <a:t>, плотность воздуха –1000 </a:t>
            </a:r>
            <a:r>
              <a:rPr lang="en-US" dirty="0"/>
              <a:t>HU</a:t>
            </a:r>
            <a:r>
              <a:rPr lang="ru-RU" dirty="0"/>
              <a:t>. Таким образом, РКТ даёт не истинный денситометрический анализ, а сопоставительный. </a:t>
            </a:r>
          </a:p>
          <a:p>
            <a:r>
              <a:rPr lang="ru-RU" dirty="0"/>
              <a:t>Основными параметрами, влияющими на изображение являются напряжение и ток рентгеновской трубки. Увеличение напряжения увеличивает энергию луча и уменьшает зашумлённость изображения. Сила тока (мА) в единицу времени (с) или экспозиция (</a:t>
            </a:r>
            <a:r>
              <a:rPr lang="ru-RU" dirty="0" err="1"/>
              <a:t>мАс</a:t>
            </a:r>
            <a:r>
              <a:rPr lang="ru-RU" dirty="0"/>
              <a:t>) определяют соотношение сигнал-шум и дозу облучения.</a:t>
            </a:r>
          </a:p>
          <a:p>
            <a:endParaRPr lang="ru-RU" dirty="0"/>
          </a:p>
        </p:txBody>
      </p:sp>
    </p:spTree>
    <p:extLst>
      <p:ext uri="{BB962C8B-B14F-4D97-AF65-F5344CB8AC3E}">
        <p14:creationId xmlns:p14="http://schemas.microsoft.com/office/powerpoint/2010/main" val="26571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современных КТ аппаратов</a:t>
            </a:r>
            <a:endParaRPr lang="ru-RU" dirty="0"/>
          </a:p>
        </p:txBody>
      </p:sp>
      <p:sp>
        <p:nvSpPr>
          <p:cNvPr id="3" name="Объект 2"/>
          <p:cNvSpPr>
            <a:spLocks noGrp="1"/>
          </p:cNvSpPr>
          <p:nvPr>
            <p:ph idx="1"/>
          </p:nvPr>
        </p:nvSpPr>
        <p:spPr>
          <a:xfrm>
            <a:off x="677334" y="2160590"/>
            <a:ext cx="7610632" cy="1856934"/>
          </a:xfrm>
        </p:spPr>
        <p:txBody>
          <a:bodyPr/>
          <a:lstStyle/>
          <a:p>
            <a:r>
              <a:rPr lang="ru-RU" dirty="0" smtClean="0"/>
              <a:t>Спиральные </a:t>
            </a:r>
            <a:r>
              <a:rPr lang="ru-RU" dirty="0" err="1" smtClean="0"/>
              <a:t>многосрезовые</a:t>
            </a:r>
            <a:r>
              <a:rPr lang="ru-RU" dirty="0" smtClean="0"/>
              <a:t> (СКТ)и </a:t>
            </a:r>
            <a:r>
              <a:rPr lang="ru-RU" dirty="0" err="1" smtClean="0"/>
              <a:t>мультиспиральные</a:t>
            </a:r>
            <a:r>
              <a:rPr lang="ru-RU" dirty="0" smtClean="0"/>
              <a:t> (МСКТ)</a:t>
            </a:r>
          </a:p>
          <a:p>
            <a:r>
              <a:rPr lang="ru-RU" dirty="0" err="1" smtClean="0"/>
              <a:t>Двухтрубочные</a:t>
            </a:r>
            <a:r>
              <a:rPr lang="ru-RU" dirty="0" smtClean="0"/>
              <a:t> МСКТ от 256 срезов и больше</a:t>
            </a:r>
          </a:p>
          <a:p>
            <a:r>
              <a:rPr lang="ru-RU" dirty="0" smtClean="0"/>
              <a:t>С ускорителем электронов вместо трубки (ЭКТ)</a:t>
            </a:r>
          </a:p>
          <a:p>
            <a:r>
              <a:rPr lang="ru-RU" smtClean="0"/>
              <a:t>В сочетании с ПЭТ (ПЭТ-КТ)</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484" y="2707105"/>
            <a:ext cx="5101389" cy="3826042"/>
          </a:xfrm>
          <a:prstGeom prst="rect">
            <a:avLst/>
          </a:prstGeom>
        </p:spPr>
      </p:pic>
    </p:spTree>
    <p:extLst>
      <p:ext uri="{BB962C8B-B14F-4D97-AF65-F5344CB8AC3E}">
        <p14:creationId xmlns:p14="http://schemas.microsoft.com/office/powerpoint/2010/main" val="5979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Методы лучевой диагностики</a:t>
            </a:r>
            <a:endParaRPr lang="ru-RU" dirty="0"/>
          </a:p>
        </p:txBody>
      </p:sp>
      <p:sp>
        <p:nvSpPr>
          <p:cNvPr id="3" name="Объект 2"/>
          <p:cNvSpPr>
            <a:spLocks noGrp="1"/>
          </p:cNvSpPr>
          <p:nvPr>
            <p:ph idx="1"/>
          </p:nvPr>
        </p:nvSpPr>
        <p:spPr>
          <a:xfrm>
            <a:off x="251189" y="1599273"/>
            <a:ext cx="8596668" cy="3880773"/>
          </a:xfrm>
        </p:spPr>
        <p:txBody>
          <a:bodyPr>
            <a:normAutofit lnSpcReduction="10000"/>
          </a:bodyPr>
          <a:lstStyle/>
          <a:p>
            <a:r>
              <a:rPr lang="ru-RU" dirty="0" smtClean="0"/>
              <a:t>Рентгенологический (включая КТ)</a:t>
            </a:r>
          </a:p>
          <a:p>
            <a:r>
              <a:rPr lang="ru-RU" dirty="0" smtClean="0"/>
              <a:t>Ультразвуковой</a:t>
            </a:r>
          </a:p>
          <a:p>
            <a:r>
              <a:rPr lang="ru-RU" dirty="0" smtClean="0"/>
              <a:t>Магнитно-резонансный</a:t>
            </a:r>
          </a:p>
          <a:p>
            <a:r>
              <a:rPr lang="ru-RU" dirty="0" err="1" smtClean="0"/>
              <a:t>Радионуклидный</a:t>
            </a:r>
            <a:r>
              <a:rPr lang="ru-RU" dirty="0" smtClean="0"/>
              <a:t> (радиоизотопная диагностика), включая ПЭТ</a:t>
            </a:r>
          </a:p>
          <a:p>
            <a:r>
              <a:rPr lang="ru-RU" dirty="0" smtClean="0"/>
              <a:t>Термографический</a:t>
            </a:r>
          </a:p>
          <a:p>
            <a:pPr marL="0" indent="0">
              <a:buNone/>
            </a:pPr>
            <a:endParaRPr lang="ru-RU" dirty="0" smtClean="0"/>
          </a:p>
          <a:p>
            <a:pPr marL="0" indent="0">
              <a:buNone/>
            </a:pPr>
            <a:r>
              <a:rPr lang="ru-RU" dirty="0" smtClean="0"/>
              <a:t>Специальности по лучевой диагностики:</a:t>
            </a:r>
          </a:p>
          <a:p>
            <a:pPr>
              <a:buFont typeface="Wingdings" charset="2"/>
              <a:buChar char="v"/>
            </a:pPr>
            <a:r>
              <a:rPr lang="ru-RU" dirty="0" smtClean="0"/>
              <a:t>Врач-рентгенолог</a:t>
            </a:r>
          </a:p>
          <a:p>
            <a:pPr>
              <a:buFont typeface="Wingdings" charset="2"/>
              <a:buChar char="v"/>
            </a:pPr>
            <a:r>
              <a:rPr lang="ru-RU" dirty="0" smtClean="0"/>
              <a:t>Врач ультразвуковой диагностики</a:t>
            </a:r>
          </a:p>
          <a:p>
            <a:pPr>
              <a:buFont typeface="Wingdings" charset="2"/>
              <a:buChar char="v"/>
            </a:pPr>
            <a:r>
              <a:rPr lang="ru-RU" dirty="0" smtClean="0"/>
              <a:t>Радиолог (включая и лучевую терапию)</a:t>
            </a:r>
            <a:endParaRPr lang="ru-RU" dirty="0"/>
          </a:p>
        </p:txBody>
      </p:sp>
      <p:pic>
        <p:nvPicPr>
          <p:cNvPr id="4" name="Picture 2" descr="C:\Documents and Settings\мама\Мои документы\лекции\волновой спект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989" y="3168222"/>
            <a:ext cx="6351736" cy="313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117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области применения КТ</a:t>
            </a:r>
            <a:endParaRPr lang="ru-RU" dirty="0"/>
          </a:p>
        </p:txBody>
      </p:sp>
      <p:sp>
        <p:nvSpPr>
          <p:cNvPr id="3" name="Объект 2"/>
          <p:cNvSpPr>
            <a:spLocks noGrp="1"/>
          </p:cNvSpPr>
          <p:nvPr>
            <p:ph idx="1"/>
          </p:nvPr>
        </p:nvSpPr>
        <p:spPr>
          <a:xfrm>
            <a:off x="460766" y="1692198"/>
            <a:ext cx="7913213" cy="2790405"/>
          </a:xfrm>
        </p:spPr>
        <p:txBody>
          <a:bodyPr/>
          <a:lstStyle/>
          <a:p>
            <a:r>
              <a:rPr lang="ru-RU" dirty="0" smtClean="0"/>
              <a:t>Легкие и средостение</a:t>
            </a:r>
          </a:p>
          <a:p>
            <a:r>
              <a:rPr lang="ru-RU" dirty="0" smtClean="0"/>
              <a:t>Головной мозг (особенно, ЧМТ,  КТ-ангиография и КТ-</a:t>
            </a:r>
            <a:r>
              <a:rPr lang="ru-RU" dirty="0" err="1" smtClean="0"/>
              <a:t>коронарография</a:t>
            </a:r>
            <a:r>
              <a:rPr lang="ru-RU" dirty="0" smtClean="0"/>
              <a:t>)</a:t>
            </a:r>
          </a:p>
          <a:p>
            <a:r>
              <a:rPr lang="ru-RU" dirty="0" smtClean="0"/>
              <a:t>Органы брюшной полости (особенно ургентные состояния)</a:t>
            </a:r>
          </a:p>
          <a:p>
            <a:r>
              <a:rPr lang="ru-RU" dirty="0" smtClean="0"/>
              <a:t>Виртуальная эндоскопия </a:t>
            </a:r>
          </a:p>
          <a:p>
            <a:r>
              <a:rPr lang="ru-RU" dirty="0" smtClean="0"/>
              <a:t>КТ-</a:t>
            </a:r>
            <a:r>
              <a:rPr lang="ru-RU" dirty="0" err="1" smtClean="0"/>
              <a:t>флюороскопия</a:t>
            </a:r>
            <a:r>
              <a:rPr lang="ru-RU" dirty="0" smtClean="0"/>
              <a:t> (инвазивные процедуры под контролем КТ)</a:t>
            </a:r>
          </a:p>
          <a:p>
            <a:r>
              <a:rPr lang="ru-RU" dirty="0" smtClean="0"/>
              <a:t>Костная система </a:t>
            </a:r>
            <a:r>
              <a:rPr lang="ru-RU" dirty="0" smtClean="0"/>
              <a:t>(переломы, артрозы, </a:t>
            </a:r>
            <a:r>
              <a:rPr lang="ru-RU" dirty="0" err="1" smtClean="0"/>
              <a:t>остеоденситометрия</a:t>
            </a:r>
            <a:r>
              <a:rPr lang="ru-RU" dirty="0" smtClean="0"/>
              <a:t>)</a:t>
            </a:r>
          </a:p>
          <a:p>
            <a:endParaRPr lang="ru-RU" dirty="0"/>
          </a:p>
        </p:txBody>
      </p:sp>
      <p:pic>
        <p:nvPicPr>
          <p:cNvPr id="4" name="Рисунок 3"/>
          <p:cNvPicPr>
            <a:picLocks noChangeAspect="1"/>
          </p:cNvPicPr>
          <p:nvPr/>
        </p:nvPicPr>
        <p:blipFill>
          <a:blip r:embed="rId2"/>
          <a:stretch>
            <a:fillRect/>
          </a:stretch>
        </p:blipFill>
        <p:spPr>
          <a:xfrm>
            <a:off x="4885264" y="4477949"/>
            <a:ext cx="3080977" cy="224295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043" y="238048"/>
            <a:ext cx="3009900" cy="29083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26" y="4482603"/>
            <a:ext cx="3420979" cy="228065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1" y="3517900"/>
            <a:ext cx="2577103" cy="3151788"/>
          </a:xfrm>
          <a:prstGeom prst="rect">
            <a:avLst/>
          </a:prstGeom>
        </p:spPr>
      </p:pic>
    </p:spTree>
    <p:extLst>
      <p:ext uri="{BB962C8B-B14F-4D97-AF65-F5344CB8AC3E}">
        <p14:creationId xmlns:p14="http://schemas.microsoft.com/office/powerpoint/2010/main" val="130079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Базовые основы МРТ</a:t>
            </a:r>
            <a:endParaRPr lang="ru-RU" dirty="0"/>
          </a:p>
        </p:txBody>
      </p:sp>
      <p:sp>
        <p:nvSpPr>
          <p:cNvPr id="3" name="Объект 2"/>
          <p:cNvSpPr>
            <a:spLocks noGrp="1"/>
          </p:cNvSpPr>
          <p:nvPr>
            <p:ph idx="1"/>
          </p:nvPr>
        </p:nvSpPr>
        <p:spPr/>
        <p:txBody>
          <a:bodyPr>
            <a:normAutofit/>
          </a:bodyPr>
          <a:lstStyle/>
          <a:p>
            <a:r>
              <a:rPr lang="ru-RU" dirty="0"/>
              <a:t>В основе получения МРТ изображения лежит вращение частиц.</a:t>
            </a:r>
          </a:p>
          <a:p>
            <a:r>
              <a:rPr lang="ru-RU" dirty="0"/>
              <a:t>Протоны (ядра водорода) имеют наибольшую магнитную чувствительность, их много в организме (вода, жир и т.д.) и лучше других атомов подходят для получения изображения</a:t>
            </a:r>
          </a:p>
          <a:p>
            <a:pPr lvl="0" defTabSz="914400" fontAlgn="base" latinLnBrk="1">
              <a:lnSpc>
                <a:spcPct val="150000"/>
              </a:lnSpc>
              <a:spcBef>
                <a:spcPct val="20000"/>
              </a:spcBef>
              <a:spcAft>
                <a:spcPct val="0"/>
              </a:spcAft>
              <a:buClrTx/>
              <a:buSzTx/>
              <a:buFontTx/>
              <a:buChar char="•"/>
            </a:pPr>
            <a:r>
              <a:rPr lang="ru-RU" altLang="ru-RU" sz="1600" kern="0" dirty="0">
                <a:solidFill>
                  <a:srgbClr val="0066CC"/>
                </a:solidFill>
                <a:latin typeface="Arial"/>
              </a:rPr>
              <a:t>Явление ядерного магнитного резонанса</a:t>
            </a:r>
            <a:r>
              <a:rPr lang="ru-RU" altLang="ru-RU" sz="1600" kern="0" dirty="0">
                <a:solidFill>
                  <a:srgbClr val="000000"/>
                </a:solidFill>
                <a:latin typeface="Arial"/>
              </a:rPr>
              <a:t> - это процесс поглощения ядрами, находящимися в постоянном  магнитном поле, энергии электромагнитного излучения </a:t>
            </a:r>
          </a:p>
          <a:p>
            <a:pPr lvl="0" defTabSz="914400" fontAlgn="base" latinLnBrk="1">
              <a:lnSpc>
                <a:spcPct val="150000"/>
              </a:lnSpc>
              <a:spcBef>
                <a:spcPct val="20000"/>
              </a:spcBef>
              <a:spcAft>
                <a:spcPct val="0"/>
              </a:spcAft>
              <a:buClrTx/>
              <a:buSzTx/>
              <a:buNone/>
            </a:pPr>
            <a:r>
              <a:rPr lang="ru-RU" altLang="ru-RU" sz="1600" kern="0" dirty="0">
                <a:solidFill>
                  <a:srgbClr val="000000"/>
                </a:solidFill>
                <a:latin typeface="Arial"/>
              </a:rPr>
              <a:t>       Ларморовской частоты с переходом на более высокий энергетический уровень       и изменением ориентации (возбуждение), а затем возврата в исходное состояние </a:t>
            </a:r>
          </a:p>
          <a:p>
            <a:pPr lvl="0" defTabSz="914400" fontAlgn="base" latinLnBrk="1">
              <a:lnSpc>
                <a:spcPct val="150000"/>
              </a:lnSpc>
              <a:spcBef>
                <a:spcPct val="20000"/>
              </a:spcBef>
              <a:spcAft>
                <a:spcPct val="0"/>
              </a:spcAft>
              <a:buClrTx/>
              <a:buSzTx/>
              <a:buNone/>
            </a:pPr>
            <a:r>
              <a:rPr lang="ru-RU" altLang="ru-RU" sz="1600" kern="0" dirty="0">
                <a:solidFill>
                  <a:srgbClr val="000000"/>
                </a:solidFill>
                <a:latin typeface="Arial"/>
              </a:rPr>
              <a:t>       (релаксация) с потерей избытка энергии в  виде излучения той же частоты.</a:t>
            </a:r>
          </a:p>
          <a:p>
            <a:pPr lvl="0" defTabSz="914400" fontAlgn="base" latinLnBrk="1">
              <a:lnSpc>
                <a:spcPct val="80000"/>
              </a:lnSpc>
              <a:spcBef>
                <a:spcPct val="20000"/>
              </a:spcBef>
              <a:spcAft>
                <a:spcPct val="0"/>
              </a:spcAft>
              <a:buClrTx/>
              <a:buSzTx/>
              <a:buNone/>
            </a:pPr>
            <a:endParaRPr lang="ru-RU" altLang="ru-RU" sz="1600" kern="0" dirty="0">
              <a:solidFill>
                <a:srgbClr val="000000"/>
              </a:solidFill>
              <a:latin typeface="Arial"/>
            </a:endParaRPr>
          </a:p>
          <a:p>
            <a:endParaRPr lang="ru-RU" dirty="0"/>
          </a:p>
          <a:p>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2160589"/>
            <a:ext cx="27479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02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2566989" y="274638"/>
            <a:ext cx="7273925" cy="850900"/>
          </a:xfrm>
        </p:spPr>
        <p:txBody>
          <a:bodyPr/>
          <a:lstStyle/>
          <a:p>
            <a:pPr eaLnBrk="1" hangingPunct="1"/>
            <a:r>
              <a:rPr lang="ru-RU" altLang="ru-RU" sz="2800" dirty="0">
                <a:solidFill>
                  <a:schemeClr val="folHlink"/>
                </a:solidFill>
              </a:rPr>
              <a:t>Явление ЯМР</a:t>
            </a:r>
          </a:p>
        </p:txBody>
      </p:sp>
      <p:sp>
        <p:nvSpPr>
          <p:cNvPr id="16386" name="Rectangle 2"/>
          <p:cNvSpPr>
            <a:spLocks noGrp="1" noChangeArrowheads="1"/>
          </p:cNvSpPr>
          <p:nvPr>
            <p:ph type="body" sz="half" idx="4294967295"/>
          </p:nvPr>
        </p:nvSpPr>
        <p:spPr>
          <a:xfrm>
            <a:off x="875490" y="1125538"/>
            <a:ext cx="4708188" cy="3033712"/>
          </a:xfrm>
        </p:spPr>
        <p:txBody>
          <a:bodyPr>
            <a:normAutofit/>
          </a:bodyPr>
          <a:lstStyle/>
          <a:p>
            <a:pPr marL="0" indent="0">
              <a:lnSpc>
                <a:spcPct val="80000"/>
              </a:lnSpc>
              <a:buNone/>
            </a:pPr>
            <a:r>
              <a:rPr lang="ru-RU" altLang="ru-RU" dirty="0"/>
              <a:t>Английский физик </a:t>
            </a:r>
            <a:r>
              <a:rPr lang="en-US" altLang="ru-RU" dirty="0"/>
              <a:t>Joseph </a:t>
            </a:r>
            <a:r>
              <a:rPr lang="en-US" altLang="ru-RU" dirty="0" err="1"/>
              <a:t>Larmor</a:t>
            </a:r>
            <a:r>
              <a:rPr lang="ru-RU" altLang="ru-RU" dirty="0"/>
              <a:t> </a:t>
            </a:r>
          </a:p>
          <a:p>
            <a:pPr marL="0" indent="0">
              <a:lnSpc>
                <a:spcPct val="80000"/>
              </a:lnSpc>
              <a:buNone/>
            </a:pPr>
            <a:r>
              <a:rPr lang="ru-RU" altLang="ru-RU" dirty="0"/>
              <a:t>(1857-1942) представил это в виде </a:t>
            </a:r>
          </a:p>
          <a:p>
            <a:pPr marL="0" indent="0">
              <a:lnSpc>
                <a:spcPct val="80000"/>
              </a:lnSpc>
              <a:buNone/>
            </a:pPr>
            <a:r>
              <a:rPr lang="ru-RU" altLang="ru-RU" dirty="0"/>
              <a:t>уравнения</a:t>
            </a:r>
            <a:r>
              <a:rPr lang="en-US" altLang="ru-RU" dirty="0"/>
              <a:t> </a:t>
            </a:r>
            <a:r>
              <a:rPr lang="ru-RU" altLang="ru-RU" dirty="0"/>
              <a:t>в котором резонансная </a:t>
            </a:r>
          </a:p>
          <a:p>
            <a:pPr marL="0" indent="0">
              <a:lnSpc>
                <a:spcPct val="80000"/>
              </a:lnSpc>
              <a:buNone/>
            </a:pPr>
            <a:r>
              <a:rPr lang="ru-RU" altLang="ru-RU" dirty="0"/>
              <a:t>частота строго </a:t>
            </a:r>
            <a:r>
              <a:rPr lang="ru-RU" altLang="ru-RU" dirty="0" smtClean="0"/>
              <a:t>пропорциональна </a:t>
            </a:r>
            <a:r>
              <a:rPr lang="ru-RU" altLang="ru-RU" dirty="0"/>
              <a:t>величине магнитной </a:t>
            </a:r>
            <a:r>
              <a:rPr lang="ru-RU" altLang="ru-RU" dirty="0" smtClean="0"/>
              <a:t>индукции</a:t>
            </a:r>
            <a:r>
              <a:rPr lang="ru-RU" altLang="ru-RU" dirty="0"/>
              <a:t>.  </a:t>
            </a:r>
            <a:endParaRPr lang="ru-RU" altLang="ru-RU" dirty="0" smtClean="0"/>
          </a:p>
          <a:p>
            <a:pPr>
              <a:lnSpc>
                <a:spcPct val="80000"/>
              </a:lnSpc>
              <a:buNone/>
            </a:pPr>
            <a:r>
              <a:rPr lang="ru-RU" altLang="ru-RU" dirty="0"/>
              <a:t>Резонансная частота</a:t>
            </a:r>
            <a:r>
              <a:rPr lang="en-US" altLang="ru-RU" dirty="0"/>
              <a:t> </a:t>
            </a:r>
            <a:r>
              <a:rPr lang="ru-RU" altLang="ru-RU" dirty="0"/>
              <a:t>лежит в спектре радиоволн (≈10</a:t>
            </a:r>
            <a:r>
              <a:rPr lang="ru-RU" altLang="ru-RU" baseline="30000" dirty="0"/>
              <a:t>7</a:t>
            </a:r>
            <a:r>
              <a:rPr lang="ru-RU" altLang="ru-RU" dirty="0"/>
              <a:t>) и не вызывает ионизации. </a:t>
            </a:r>
          </a:p>
          <a:p>
            <a:pPr>
              <a:lnSpc>
                <a:spcPct val="80000"/>
              </a:lnSpc>
              <a:buNone/>
            </a:pPr>
            <a:r>
              <a:rPr lang="ru-RU" altLang="ru-RU" dirty="0"/>
              <a:t>Для ядер водорода 42,56 МГц/Тл.</a:t>
            </a:r>
          </a:p>
          <a:p>
            <a:pPr marL="0" indent="0">
              <a:lnSpc>
                <a:spcPct val="80000"/>
              </a:lnSpc>
              <a:buNone/>
            </a:pPr>
            <a:endParaRPr lang="ru-RU" altLang="ru-RU" dirty="0"/>
          </a:p>
          <a:p>
            <a:pPr marL="0" indent="0">
              <a:lnSpc>
                <a:spcPct val="80000"/>
              </a:lnSpc>
              <a:buNone/>
            </a:pPr>
            <a:endParaRPr lang="ru-RU" altLang="ru-RU" dirty="0">
              <a:solidFill>
                <a:schemeClr val="hlink"/>
              </a:solidFill>
            </a:endParaRPr>
          </a:p>
        </p:txBody>
      </p:sp>
      <p:pic>
        <p:nvPicPr>
          <p:cNvPr id="21507"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853643" y="4159250"/>
            <a:ext cx="3949700" cy="2640012"/>
          </a:xfrm>
          <a:noFill/>
        </p:spPr>
      </p:pic>
      <p:pic>
        <p:nvPicPr>
          <p:cNvPr id="21508" name="Picture 5" descr="C:\Users\папа\Documents\лекции\Bloch.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835026"/>
            <a:ext cx="15668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C:\Users\папа\Documents\лекции\Purcell.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1" y="808039"/>
            <a:ext cx="150971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7"/>
          <p:cNvSpPr>
            <a:spLocks noChangeArrowheads="1"/>
          </p:cNvSpPr>
          <p:nvPr/>
        </p:nvSpPr>
        <p:spPr bwMode="auto">
          <a:xfrm>
            <a:off x="6310313" y="3143250"/>
            <a:ext cx="4083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spcBef>
                <a:spcPct val="20000"/>
              </a:spcBef>
              <a:buChar char="•"/>
              <a:defRPr sz="3200">
                <a:solidFill>
                  <a:schemeClr val="tx1"/>
                </a:solidFill>
                <a:latin typeface="Arial" charset="0"/>
              </a:defRPr>
            </a:lvl1pPr>
            <a:lvl2pPr marL="742950" indent="-285750" latinLnBrk="1">
              <a:spcBef>
                <a:spcPct val="20000"/>
              </a:spcBef>
              <a:buChar char="–"/>
              <a:defRPr sz="2800">
                <a:solidFill>
                  <a:schemeClr val="tx1"/>
                </a:solidFill>
                <a:latin typeface="Arial" charset="0"/>
              </a:defRPr>
            </a:lvl2pPr>
            <a:lvl3pPr marL="1143000" indent="-228600" latinLnBrk="1">
              <a:spcBef>
                <a:spcPct val="20000"/>
              </a:spcBef>
              <a:buChar char="•"/>
              <a:defRPr sz="2400">
                <a:solidFill>
                  <a:schemeClr val="tx1"/>
                </a:solidFill>
                <a:latin typeface="Arial" charset="0"/>
              </a:defRPr>
            </a:lvl3pPr>
            <a:lvl4pPr marL="1600200" indent="-228600" latinLnBrk="1">
              <a:spcBef>
                <a:spcPct val="20000"/>
              </a:spcBef>
              <a:buChar char="–"/>
              <a:defRPr sz="2000">
                <a:solidFill>
                  <a:schemeClr val="tx1"/>
                </a:solidFill>
                <a:latin typeface="Arial" charset="0"/>
              </a:defRPr>
            </a:lvl4pPr>
            <a:lvl5pPr marL="2057400" indent="-228600" latinLnBrk="1">
              <a:spcBef>
                <a:spcPct val="20000"/>
              </a:spcBef>
              <a:buChar char="»"/>
              <a:defRPr sz="2000">
                <a:solidFill>
                  <a:schemeClr val="tx1"/>
                </a:solidFill>
                <a:latin typeface="Arial" charset="0"/>
              </a:defRPr>
            </a:lvl5pPr>
            <a:lvl6pPr marL="2514600" indent="-228600" eaLnBrk="0" fontAlgn="base" latinLnBrk="1" hangingPunct="0">
              <a:spcBef>
                <a:spcPct val="20000"/>
              </a:spcBef>
              <a:spcAft>
                <a:spcPct val="0"/>
              </a:spcAft>
              <a:buChar char="»"/>
              <a:defRPr sz="2000">
                <a:solidFill>
                  <a:schemeClr val="tx1"/>
                </a:solidFill>
                <a:latin typeface="Arial" charset="0"/>
              </a:defRPr>
            </a:lvl6pPr>
            <a:lvl7pPr marL="2971800" indent="-228600" eaLnBrk="0" fontAlgn="base" latinLnBrk="1" hangingPunct="0">
              <a:spcBef>
                <a:spcPct val="20000"/>
              </a:spcBef>
              <a:spcAft>
                <a:spcPct val="0"/>
              </a:spcAft>
              <a:buChar char="»"/>
              <a:defRPr sz="2000">
                <a:solidFill>
                  <a:schemeClr val="tx1"/>
                </a:solidFill>
                <a:latin typeface="Arial" charset="0"/>
              </a:defRPr>
            </a:lvl7pPr>
            <a:lvl8pPr marL="3429000" indent="-228600" eaLnBrk="0" fontAlgn="base" latinLnBrk="1" hangingPunct="0">
              <a:spcBef>
                <a:spcPct val="20000"/>
              </a:spcBef>
              <a:spcAft>
                <a:spcPct val="0"/>
              </a:spcAft>
              <a:buChar char="»"/>
              <a:defRPr sz="2000">
                <a:solidFill>
                  <a:schemeClr val="tx1"/>
                </a:solidFill>
                <a:latin typeface="Arial" charset="0"/>
              </a:defRPr>
            </a:lvl8pPr>
            <a:lvl9pPr marL="3886200" indent="-228600" eaLnBrk="0" fontAlgn="base" latinLnBrk="1" hangingPunct="0">
              <a:spcBef>
                <a:spcPct val="20000"/>
              </a:spcBef>
              <a:spcAft>
                <a:spcPct val="0"/>
              </a:spcAft>
              <a:buChar char="»"/>
              <a:defRPr sz="2000">
                <a:solidFill>
                  <a:schemeClr val="tx1"/>
                </a:solidFill>
                <a:latin typeface="Arial" charset="0"/>
              </a:defRPr>
            </a:lvl9pPr>
          </a:lstStyle>
          <a:p>
            <a:pPr latinLnBrk="0">
              <a:spcBef>
                <a:spcPct val="0"/>
              </a:spcBef>
              <a:buFontTx/>
              <a:buNone/>
            </a:pPr>
            <a:r>
              <a:rPr lang="ru-RU" altLang="ru-RU" sz="1200">
                <a:ea typeface="Times New Roman" charset="0"/>
                <a:cs typeface="Times New Roman" charset="0"/>
              </a:rPr>
              <a:t>Эффект ядерного магнитного резонанса впервые был описан в 1946 году американскими учёными </a:t>
            </a:r>
            <a:r>
              <a:rPr lang="en-US" altLang="ru-RU" sz="1200">
                <a:ea typeface="Times New Roman" charset="0"/>
                <a:cs typeface="Times New Roman" charset="0"/>
              </a:rPr>
              <a:t>Felix Bloch</a:t>
            </a:r>
            <a:r>
              <a:rPr lang="ru-RU" altLang="ru-RU" sz="1200">
                <a:ea typeface="Times New Roman" charset="0"/>
                <a:cs typeface="Times New Roman" charset="0"/>
              </a:rPr>
              <a:t> (1905-1983) и </a:t>
            </a:r>
            <a:r>
              <a:rPr lang="en-US" altLang="ru-RU" sz="1200">
                <a:ea typeface="Times New Roman" charset="0"/>
                <a:cs typeface="Times New Roman" charset="0"/>
              </a:rPr>
              <a:t>Edward Mills Purcell</a:t>
            </a:r>
            <a:r>
              <a:rPr lang="ru-RU" altLang="ru-RU" sz="1200">
                <a:ea typeface="Times New Roman" charset="0"/>
                <a:cs typeface="Times New Roman" charset="0"/>
              </a:rPr>
              <a:t> (1912-1997)</a:t>
            </a:r>
            <a:r>
              <a:rPr lang="en-US" altLang="ru-RU" sz="1200">
                <a:ea typeface="Times New Roman" charset="0"/>
                <a:cs typeface="Times New Roman" charset="0"/>
              </a:rPr>
              <a:t>. </a:t>
            </a:r>
            <a:r>
              <a:rPr lang="ru-RU" altLang="ru-RU" sz="1200">
                <a:ea typeface="Times New Roman" charset="0"/>
                <a:cs typeface="Times New Roman" charset="0"/>
              </a:rPr>
              <a:t> В 1952 году они получили Нобелевскую премию по физике.</a:t>
            </a:r>
            <a:endParaRPr lang="ru-RU" altLang="ru-RU" sz="1800"/>
          </a:p>
        </p:txBody>
      </p:sp>
      <p:sp>
        <p:nvSpPr>
          <p:cNvPr id="2" name="Прямоугольник 1"/>
          <p:cNvSpPr/>
          <p:nvPr/>
        </p:nvSpPr>
        <p:spPr>
          <a:xfrm>
            <a:off x="392618" y="4514512"/>
            <a:ext cx="6096000" cy="2031325"/>
          </a:xfrm>
          <a:prstGeom prst="rect">
            <a:avLst/>
          </a:prstGeom>
        </p:spPr>
        <p:txBody>
          <a:bodyPr>
            <a:spAutoFit/>
          </a:bodyPr>
          <a:lstStyle/>
          <a:p>
            <a:r>
              <a:rPr lang="ru-RU" dirty="0">
                <a:latin typeface="Times New Roman" charset="0"/>
                <a:ea typeface="Times New Roman" charset="0"/>
              </a:rPr>
              <a:t>Идея получения изображения с помощью ядерного магнитного резонанса была сформулирована в 1973 году. За изобретение МР томографа в 2003 году учёный из университета Иллинойса (США) </a:t>
            </a:r>
            <a:r>
              <a:rPr lang="en-US" dirty="0">
                <a:latin typeface="Times New Roman" charset="0"/>
                <a:ea typeface="Times New Roman" charset="0"/>
              </a:rPr>
              <a:t>Paul Christian </a:t>
            </a:r>
            <a:r>
              <a:rPr lang="en-US" dirty="0" err="1">
                <a:latin typeface="Times New Roman" charset="0"/>
                <a:ea typeface="Times New Roman" charset="0"/>
              </a:rPr>
              <a:t>Lauterbur</a:t>
            </a:r>
            <a:r>
              <a:rPr lang="ru-RU" dirty="0">
                <a:latin typeface="Times New Roman" charset="0"/>
                <a:ea typeface="Times New Roman" charset="0"/>
              </a:rPr>
              <a:t> (род.1929) и учёный из университета </a:t>
            </a:r>
            <a:r>
              <a:rPr lang="ru-RU" dirty="0" err="1">
                <a:latin typeface="Times New Roman" charset="0"/>
                <a:ea typeface="Times New Roman" charset="0"/>
              </a:rPr>
              <a:t>Ноттингема</a:t>
            </a:r>
            <a:r>
              <a:rPr lang="ru-RU" dirty="0">
                <a:latin typeface="Times New Roman" charset="0"/>
                <a:ea typeface="Times New Roman" charset="0"/>
              </a:rPr>
              <a:t> (Великобритания) сэр </a:t>
            </a:r>
            <a:r>
              <a:rPr lang="en-US" dirty="0">
                <a:latin typeface="Times New Roman" charset="0"/>
                <a:ea typeface="Times New Roman" charset="0"/>
              </a:rPr>
              <a:t>Peter Mansfield</a:t>
            </a:r>
            <a:r>
              <a:rPr lang="ru-RU" dirty="0">
                <a:latin typeface="Times New Roman" charset="0"/>
                <a:ea typeface="Times New Roman" charset="0"/>
              </a:rPr>
              <a:t> (род.1933) были удостоены Нобелевской премии по физиологии и медицине. </a:t>
            </a:r>
            <a:endParaRPr lang="ru-RU" dirty="0"/>
          </a:p>
        </p:txBody>
      </p:sp>
    </p:spTree>
    <p:extLst>
      <p:ext uri="{BB962C8B-B14F-4D97-AF65-F5344CB8AC3E}">
        <p14:creationId xmlns:p14="http://schemas.microsoft.com/office/powerpoint/2010/main" val="1713266879"/>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utoUpdateAnimBg="0"/>
      <p:bldP spid="1638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Импульсные последовательности</a:t>
            </a:r>
          </a:p>
        </p:txBody>
      </p:sp>
      <p:sp>
        <p:nvSpPr>
          <p:cNvPr id="3" name="Прямоугольник 2"/>
          <p:cNvSpPr/>
          <p:nvPr/>
        </p:nvSpPr>
        <p:spPr>
          <a:xfrm>
            <a:off x="260024" y="1930400"/>
            <a:ext cx="8313243" cy="3831818"/>
          </a:xfrm>
          <a:prstGeom prst="rect">
            <a:avLst/>
          </a:prstGeom>
        </p:spPr>
        <p:txBody>
          <a:bodyPr wrap="square">
            <a:spAutoFit/>
          </a:bodyPr>
          <a:lstStyle/>
          <a:p>
            <a:pPr>
              <a:lnSpc>
                <a:spcPct val="150000"/>
              </a:lnSpc>
            </a:pPr>
            <a:r>
              <a:rPr lang="ru-RU" altLang="ru-RU" dirty="0"/>
              <a:t>Импульсная последовательность – это чередование </a:t>
            </a:r>
          </a:p>
          <a:p>
            <a:pPr>
              <a:lnSpc>
                <a:spcPct val="150000"/>
              </a:lnSpc>
            </a:pPr>
            <a:r>
              <a:rPr lang="ru-RU" altLang="ru-RU" dirty="0"/>
              <a:t>радиочастотных импульсов и градиентных магнитных полей через </a:t>
            </a:r>
          </a:p>
          <a:p>
            <a:pPr>
              <a:lnSpc>
                <a:spcPct val="150000"/>
              </a:lnSpc>
            </a:pPr>
            <a:r>
              <a:rPr lang="ru-RU" altLang="ru-RU" dirty="0"/>
              <a:t>определенные временные интервалы, измеряемые в </a:t>
            </a:r>
          </a:p>
          <a:p>
            <a:pPr>
              <a:lnSpc>
                <a:spcPct val="150000"/>
              </a:lnSpc>
            </a:pPr>
            <a:r>
              <a:rPr lang="ru-RU" altLang="ru-RU" dirty="0"/>
              <a:t>миллисекундах. В МРТ –аппарат заложено множество импульсных последовательностей и их можно оптимизировать для конкретных задач диагностики. У разных фирм одинаковые импульсные последовательности называются по-разному, но существуют таблицы акронимов. Меняя параметры в импульсной последовательности можно влиять на качество изображения и его информативность.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962" y="201853"/>
            <a:ext cx="3978894" cy="261546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002" y="3051544"/>
            <a:ext cx="2133895" cy="3072809"/>
          </a:xfrm>
          <a:prstGeom prst="rect">
            <a:avLst/>
          </a:prstGeom>
        </p:spPr>
      </p:pic>
    </p:spTree>
    <p:extLst>
      <p:ext uri="{BB962C8B-B14F-4D97-AF65-F5344CB8AC3E}">
        <p14:creationId xmlns:p14="http://schemas.microsoft.com/office/powerpoint/2010/main" val="101515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«классические» изображения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08" y="1685573"/>
            <a:ext cx="4191000" cy="4191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304" y="1735079"/>
            <a:ext cx="3696430" cy="4091988"/>
          </a:xfrm>
          <a:prstGeom prst="rect">
            <a:avLst/>
          </a:prstGeom>
        </p:spPr>
      </p:pic>
      <p:sp>
        <p:nvSpPr>
          <p:cNvPr id="6" name="TextBox 5"/>
          <p:cNvSpPr txBox="1"/>
          <p:nvPr/>
        </p:nvSpPr>
        <p:spPr>
          <a:xfrm>
            <a:off x="6368887" y="6122197"/>
            <a:ext cx="1971548" cy="646331"/>
          </a:xfrm>
          <a:prstGeom prst="rect">
            <a:avLst/>
          </a:prstGeom>
          <a:noFill/>
        </p:spPr>
        <p:txBody>
          <a:bodyPr wrap="square" rtlCol="0">
            <a:spAutoFit/>
          </a:bodyPr>
          <a:lstStyle/>
          <a:p>
            <a:r>
              <a:rPr lang="ru-RU" dirty="0"/>
              <a:t>Т1-взвешенное (зависимое)</a:t>
            </a:r>
          </a:p>
        </p:txBody>
      </p:sp>
      <p:sp>
        <p:nvSpPr>
          <p:cNvPr id="7" name="TextBox 6"/>
          <p:cNvSpPr txBox="1"/>
          <p:nvPr/>
        </p:nvSpPr>
        <p:spPr>
          <a:xfrm>
            <a:off x="1849535" y="6122198"/>
            <a:ext cx="1971548" cy="646331"/>
          </a:xfrm>
          <a:prstGeom prst="rect">
            <a:avLst/>
          </a:prstGeom>
          <a:noFill/>
        </p:spPr>
        <p:txBody>
          <a:bodyPr wrap="square" rtlCol="0">
            <a:spAutoFit/>
          </a:bodyPr>
          <a:lstStyle/>
          <a:p>
            <a:r>
              <a:rPr lang="ru-RU" dirty="0"/>
              <a:t>Т2-взвешенное (зависимое)</a:t>
            </a:r>
          </a:p>
        </p:txBody>
      </p:sp>
    </p:spTree>
    <p:extLst>
      <p:ext uri="{BB962C8B-B14F-4D97-AF65-F5344CB8AC3E}">
        <p14:creationId xmlns:p14="http://schemas.microsoft.com/office/powerpoint/2010/main" val="55092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МР-ангиография (сосудистая программа)</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93" y="2666083"/>
            <a:ext cx="4127500" cy="39560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612" y="2666083"/>
            <a:ext cx="3690480" cy="3956049"/>
          </a:xfrm>
          <a:prstGeom prst="rect">
            <a:avLst/>
          </a:prstGeom>
        </p:spPr>
      </p:pic>
      <p:pic>
        <p:nvPicPr>
          <p:cNvPr id="10242" name="Picture 2" descr="http://mrtspb.info/images/%D1%81%D0%BE%D1%81%D1%83%D0%B4%D1%8B%20%D0%B2%20%D1%86%D0%B2%D0%B5%D1%82%D0%B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664" y="189366"/>
            <a:ext cx="2509107" cy="2301171"/>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411" y="2910771"/>
            <a:ext cx="3158954" cy="2709779"/>
          </a:xfrm>
          <a:prstGeom prst="rect">
            <a:avLst/>
          </a:prstGeom>
        </p:spPr>
      </p:pic>
    </p:spTree>
    <p:extLst>
      <p:ext uri="{BB962C8B-B14F-4D97-AF65-F5344CB8AC3E}">
        <p14:creationId xmlns:p14="http://schemas.microsoft.com/office/powerpoint/2010/main" val="34029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6071809" cy="1320800"/>
          </a:xfrm>
        </p:spPr>
        <p:txBody>
          <a:bodyPr/>
          <a:lstStyle/>
          <a:p>
            <a:r>
              <a:rPr lang="ru-RU" dirty="0" smtClean="0"/>
              <a:t>МР-</a:t>
            </a:r>
            <a:r>
              <a:rPr lang="ru-RU" dirty="0" err="1" smtClean="0"/>
              <a:t>венография</a:t>
            </a:r>
            <a:endParaRPr lang="ru-RU" dirty="0"/>
          </a:p>
        </p:txBody>
      </p:sp>
      <p:sp>
        <p:nvSpPr>
          <p:cNvPr id="3" name="Прямоугольник 2"/>
          <p:cNvSpPr/>
          <p:nvPr/>
        </p:nvSpPr>
        <p:spPr>
          <a:xfrm>
            <a:off x="464458" y="1835220"/>
            <a:ext cx="6096000" cy="1420838"/>
          </a:xfrm>
          <a:prstGeom prst="rect">
            <a:avLst/>
          </a:prstGeom>
        </p:spPr>
        <p:txBody>
          <a:bodyPr>
            <a:spAutoFit/>
          </a:bodyPr>
          <a:lstStyle/>
          <a:p>
            <a:pPr>
              <a:lnSpc>
                <a:spcPct val="150000"/>
              </a:lnSpc>
            </a:pPr>
            <a:r>
              <a:rPr lang="ru-RU" sz="2000" dirty="0"/>
              <a:t>МР-</a:t>
            </a:r>
            <a:r>
              <a:rPr lang="ru-RU" sz="2000" dirty="0" err="1"/>
              <a:t>венография</a:t>
            </a:r>
            <a:r>
              <a:rPr lang="ru-RU" sz="2000" dirty="0"/>
              <a:t> дает представление о состоянии венозных синусов и оттоке крови по магистральным венам.</a:t>
            </a:r>
          </a:p>
        </p:txBody>
      </p:sp>
      <p:pic>
        <p:nvPicPr>
          <p:cNvPr id="11266" name="Picture 2" descr="МР-венография-цветно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6768" y="136187"/>
            <a:ext cx="2609850" cy="300436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768" y="3394953"/>
            <a:ext cx="3074599" cy="3239310"/>
          </a:xfrm>
          <a:prstGeom prst="rect">
            <a:avLst/>
          </a:prstGeom>
        </p:spPr>
      </p:pic>
    </p:spTree>
    <p:extLst>
      <p:ext uri="{BB962C8B-B14F-4D97-AF65-F5344CB8AC3E}">
        <p14:creationId xmlns:p14="http://schemas.microsoft.com/office/powerpoint/2010/main" val="21429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3828"/>
            <a:ext cx="8946204" cy="1161835"/>
          </a:xfrm>
        </p:spPr>
        <p:txBody>
          <a:bodyPr>
            <a:normAutofit fontScale="90000"/>
          </a:bodyPr>
          <a:lstStyle/>
          <a:p>
            <a:pPr algn="ctr"/>
            <a:r>
              <a:rPr lang="ru-RU" dirty="0" smtClean="0"/>
              <a:t>Диффузия, функциональный МРТ, спектроскопия</a:t>
            </a:r>
            <a:endParaRPr lang="ru-RU" dirty="0"/>
          </a:p>
        </p:txBody>
      </p:sp>
      <p:sp>
        <p:nvSpPr>
          <p:cNvPr id="3" name="Прямоугольник 2"/>
          <p:cNvSpPr/>
          <p:nvPr/>
        </p:nvSpPr>
        <p:spPr>
          <a:xfrm>
            <a:off x="304800" y="1682885"/>
            <a:ext cx="7827523" cy="646331"/>
          </a:xfrm>
          <a:prstGeom prst="rect">
            <a:avLst/>
          </a:prstGeom>
        </p:spPr>
        <p:txBody>
          <a:bodyPr wrap="square">
            <a:spAutoFit/>
          </a:bodyPr>
          <a:lstStyle/>
          <a:p>
            <a:r>
              <a:rPr lang="ru-RU" altLang="ru-RU" dirty="0">
                <a:latin typeface="Times New Roman" charset="0"/>
                <a:ea typeface="Times New Roman" charset="0"/>
                <a:cs typeface="Times New Roman" charset="0"/>
              </a:rPr>
              <a:t>В основе диффузии лежит </a:t>
            </a:r>
            <a:r>
              <a:rPr lang="ru-RU" altLang="ru-RU" dirty="0" smtClean="0">
                <a:latin typeface="Times New Roman" charset="0"/>
                <a:ea typeface="Times New Roman" charset="0"/>
                <a:cs typeface="Times New Roman" charset="0"/>
              </a:rPr>
              <a:t>Броуновское </a:t>
            </a:r>
            <a:r>
              <a:rPr lang="ru-RU" altLang="ru-RU" dirty="0">
                <a:latin typeface="Times New Roman" charset="0"/>
                <a:ea typeface="Times New Roman" charset="0"/>
                <a:cs typeface="Times New Roman" charset="0"/>
              </a:rPr>
              <a:t>движение, то </a:t>
            </a:r>
            <a:r>
              <a:rPr lang="ru-RU" altLang="ru-RU" dirty="0" smtClean="0">
                <a:latin typeface="Times New Roman" charset="0"/>
                <a:ea typeface="Times New Roman" charset="0"/>
                <a:cs typeface="Times New Roman" charset="0"/>
              </a:rPr>
              <a:t>есть </a:t>
            </a:r>
            <a:r>
              <a:rPr lang="ru-RU" altLang="ru-RU" dirty="0">
                <a:latin typeface="Times New Roman" charset="0"/>
                <a:ea typeface="Times New Roman" charset="0"/>
                <a:cs typeface="Times New Roman" charset="0"/>
              </a:rPr>
              <a:t>хаотичное колебание </a:t>
            </a:r>
            <a:r>
              <a:rPr lang="ru-RU" altLang="ru-RU" dirty="0" smtClean="0">
                <a:latin typeface="Times New Roman" charset="0"/>
                <a:ea typeface="Times New Roman" charset="0"/>
                <a:cs typeface="Times New Roman" charset="0"/>
              </a:rPr>
              <a:t>молекул </a:t>
            </a:r>
            <a:r>
              <a:rPr lang="ru-RU" altLang="ru-RU" dirty="0">
                <a:latin typeface="Times New Roman" charset="0"/>
                <a:ea typeface="Times New Roman" charset="0"/>
                <a:cs typeface="Times New Roman" charset="0"/>
              </a:rPr>
              <a:t>воды, вызванное </a:t>
            </a:r>
            <a:r>
              <a:rPr lang="ru-RU" altLang="ru-RU" dirty="0" smtClean="0">
                <a:latin typeface="Times New Roman" charset="0"/>
                <a:ea typeface="Times New Roman" charset="0"/>
                <a:cs typeface="Times New Roman" charset="0"/>
              </a:rPr>
              <a:t>тепловой </a:t>
            </a:r>
            <a:r>
              <a:rPr lang="ru-RU" altLang="ru-RU" dirty="0">
                <a:latin typeface="Times New Roman" charset="0"/>
                <a:ea typeface="Times New Roman" charset="0"/>
                <a:cs typeface="Times New Roman" charset="0"/>
              </a:rPr>
              <a:t>энергией</a:t>
            </a:r>
            <a:r>
              <a:rPr lang="ru-RU" altLang="ru-RU" dirty="0" smtClean="0">
                <a:latin typeface="Times New Roman" charset="0"/>
                <a:ea typeface="Times New Roman" charset="0"/>
                <a:cs typeface="Times New Roman" charset="0"/>
              </a:rPr>
              <a:t>.</a:t>
            </a:r>
            <a:endParaRPr lang="ru-RU" altLang="ru-RU" dirty="0">
              <a:latin typeface="Times New Roman" charset="0"/>
              <a:ea typeface="Times New Roman" charset="0"/>
              <a:cs typeface="Times New Roman" charset="0"/>
            </a:endParaRPr>
          </a:p>
        </p:txBody>
      </p:sp>
      <p:pic>
        <p:nvPicPr>
          <p:cNvPr id="4" name="Picture 5" descr="ОНМК-остр-диф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138" y="872486"/>
            <a:ext cx="305117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72893" y="2513783"/>
            <a:ext cx="6096000" cy="1477328"/>
          </a:xfrm>
          <a:prstGeom prst="rect">
            <a:avLst/>
          </a:prstGeom>
        </p:spPr>
        <p:txBody>
          <a:bodyPr>
            <a:spAutoFit/>
          </a:bodyPr>
          <a:lstStyle/>
          <a:p>
            <a:r>
              <a:rPr lang="ru-RU" dirty="0">
                <a:latin typeface="Times New Roman" charset="0"/>
                <a:ea typeface="Times New Roman" charset="0"/>
              </a:rPr>
              <a:t>МРТ не позволяет напрямую наблюдать метаболизм тканей и локальные изменения его активности, но даёт возможность выявлять локальные увеличения кровотока и микрососудистую </a:t>
            </a:r>
            <a:r>
              <a:rPr lang="ru-RU" dirty="0" err="1">
                <a:latin typeface="Times New Roman" charset="0"/>
                <a:ea typeface="Times New Roman" charset="0"/>
              </a:rPr>
              <a:t>оксигенацию</a:t>
            </a:r>
            <a:r>
              <a:rPr lang="ru-RU" dirty="0">
                <a:latin typeface="Times New Roman" charset="0"/>
                <a:ea typeface="Times New Roman" charset="0"/>
              </a:rPr>
              <a:t>. Это свойство лежит в основе функционального магнитного резонанса (</a:t>
            </a:r>
            <a:r>
              <a:rPr lang="en-US" dirty="0">
                <a:latin typeface="Times New Roman" charset="0"/>
                <a:ea typeface="Times New Roman" charset="0"/>
              </a:rPr>
              <a:t>fMRI</a:t>
            </a:r>
            <a:r>
              <a:rPr lang="ru-RU" dirty="0">
                <a:latin typeface="Times New Roman" charset="0"/>
                <a:ea typeface="Times New Roman" charset="0"/>
              </a:rPr>
              <a:t>). </a:t>
            </a:r>
            <a:endParaRPr lang="ru-RU" dirty="0"/>
          </a:p>
        </p:txBody>
      </p:sp>
      <p:sp>
        <p:nvSpPr>
          <p:cNvPr id="6" name="Прямоугольник 5"/>
          <p:cNvSpPr/>
          <p:nvPr/>
        </p:nvSpPr>
        <p:spPr>
          <a:xfrm>
            <a:off x="372893" y="4175679"/>
            <a:ext cx="7545422" cy="1477328"/>
          </a:xfrm>
          <a:prstGeom prst="rect">
            <a:avLst/>
          </a:prstGeom>
        </p:spPr>
        <p:txBody>
          <a:bodyPr wrap="square">
            <a:spAutoFit/>
          </a:bodyPr>
          <a:lstStyle/>
          <a:p>
            <a:pPr>
              <a:spcAft>
                <a:spcPts val="0"/>
              </a:spcAft>
            </a:pPr>
            <a:r>
              <a:rPr lang="ru-RU" dirty="0">
                <a:latin typeface="Times New Roman" charset="0"/>
                <a:ea typeface="Times New Roman" charset="0"/>
              </a:rPr>
              <a:t>МР спектроскопия (МРС), в отличие от обычной МРТ, определяет определять некоторые метаболиты. Сегодня МРС используется главным образом для оценки степени злокачественности опухолей. МРС возможна не только на основе атомов водорода, но также фосфора и углерода, что открывает перспективы в изучении многих метаболических нарушений. </a:t>
            </a:r>
            <a:endParaRPr lang="ru-RU" dirty="0">
              <a:effectLst/>
              <a:latin typeface="Times New Roman" charset="0"/>
              <a:ea typeface="Times New Roman" charset="0"/>
            </a:endParaRPr>
          </a:p>
        </p:txBody>
      </p:sp>
    </p:spTree>
    <p:extLst>
      <p:ext uri="{BB962C8B-B14F-4D97-AF65-F5344CB8AC3E}">
        <p14:creationId xmlns:p14="http://schemas.microsoft.com/office/powerpoint/2010/main" val="2817796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Контрастирование</a:t>
            </a:r>
          </a:p>
        </p:txBody>
      </p:sp>
      <p:sp>
        <p:nvSpPr>
          <p:cNvPr id="3" name="Прямоугольник 2"/>
          <p:cNvSpPr/>
          <p:nvPr/>
        </p:nvSpPr>
        <p:spPr>
          <a:xfrm>
            <a:off x="315884" y="1623105"/>
            <a:ext cx="6096000" cy="1882503"/>
          </a:xfrm>
          <a:prstGeom prst="rect">
            <a:avLst/>
          </a:prstGeom>
        </p:spPr>
        <p:txBody>
          <a:bodyPr>
            <a:spAutoFit/>
          </a:bodyPr>
          <a:lstStyle/>
          <a:p>
            <a:pPr>
              <a:lnSpc>
                <a:spcPct val="150000"/>
              </a:lnSpc>
            </a:pPr>
            <a:r>
              <a:rPr lang="ru-RU" altLang="ru-RU" sz="2000" dirty="0"/>
              <a:t>Точкой приложения </a:t>
            </a:r>
            <a:r>
              <a:rPr lang="ru-RU" altLang="ru-RU" sz="2000" dirty="0" err="1"/>
              <a:t>магнитофармацевтики</a:t>
            </a:r>
            <a:r>
              <a:rPr lang="ru-RU" altLang="ru-RU" sz="2000" dirty="0"/>
              <a:t> </a:t>
            </a:r>
            <a:r>
              <a:rPr lang="ru-RU" altLang="ru-RU" sz="2000" dirty="0" smtClean="0"/>
              <a:t>являются  </a:t>
            </a:r>
            <a:r>
              <a:rPr lang="ru-RU" altLang="ru-RU" sz="2000" dirty="0"/>
              <a:t>релаксационные времена. Контрастирующие вещества </a:t>
            </a:r>
            <a:r>
              <a:rPr lang="ru-RU" altLang="ru-RU" sz="2000" dirty="0" err="1"/>
              <a:t>неспецефическим</a:t>
            </a:r>
            <a:r>
              <a:rPr lang="ru-RU" altLang="ru-RU" sz="2000" dirty="0"/>
              <a:t> и непрямым </a:t>
            </a:r>
            <a:r>
              <a:rPr lang="ru-RU" altLang="ru-RU" sz="2000" dirty="0" smtClean="0"/>
              <a:t>образом </a:t>
            </a:r>
            <a:r>
              <a:rPr lang="ru-RU" altLang="ru-RU" sz="2000" dirty="0"/>
              <a:t>их меняют. </a:t>
            </a:r>
          </a:p>
        </p:txBody>
      </p:sp>
      <p:sp>
        <p:nvSpPr>
          <p:cNvPr id="4" name="Прямоугольник 3"/>
          <p:cNvSpPr/>
          <p:nvPr/>
        </p:nvSpPr>
        <p:spPr>
          <a:xfrm>
            <a:off x="825731" y="4308529"/>
            <a:ext cx="6096000" cy="1698927"/>
          </a:xfrm>
          <a:prstGeom prst="rect">
            <a:avLst/>
          </a:prstGeom>
        </p:spPr>
        <p:txBody>
          <a:bodyPr>
            <a:spAutoFit/>
          </a:bodyPr>
          <a:lstStyle/>
          <a:p>
            <a:pPr lvl="0" defTabSz="914400" fontAlgn="base" latinLnBrk="1">
              <a:spcBef>
                <a:spcPct val="20000"/>
              </a:spcBef>
              <a:spcAft>
                <a:spcPct val="0"/>
              </a:spcAft>
            </a:pPr>
            <a:r>
              <a:rPr lang="ru-RU" altLang="ru-RU" dirty="0">
                <a:solidFill>
                  <a:srgbClr val="000000"/>
                </a:solidFill>
                <a:latin typeface="Arial" panose="020B0604020202020204" pitchFamily="34" charset="0"/>
              </a:rPr>
              <a:t>Магневист(</a:t>
            </a:r>
            <a:r>
              <a:rPr lang="ru-RU" altLang="ru-RU" dirty="0" err="1">
                <a:solidFill>
                  <a:srgbClr val="000000"/>
                </a:solidFill>
                <a:latin typeface="Arial" panose="020B0604020202020204" pitchFamily="34" charset="0"/>
              </a:rPr>
              <a:t>Magnevist</a:t>
            </a:r>
            <a:r>
              <a:rPr lang="ru-RU" altLang="ru-RU" dirty="0">
                <a:solidFill>
                  <a:srgbClr val="000000"/>
                </a:solidFill>
                <a:latin typeface="Arial" panose="020B0604020202020204" pitchFamily="34" charset="0"/>
              </a:rPr>
              <a:t>) – </a:t>
            </a:r>
            <a:r>
              <a:rPr lang="ru-RU" altLang="ru-RU" dirty="0" err="1">
                <a:solidFill>
                  <a:srgbClr val="000000"/>
                </a:solidFill>
                <a:latin typeface="Arial" panose="020B0604020202020204" pitchFamily="34" charset="0"/>
              </a:rPr>
              <a:t>Schering</a:t>
            </a:r>
            <a:r>
              <a:rPr lang="ru-RU" altLang="ru-RU" dirty="0">
                <a:solidFill>
                  <a:srgbClr val="000000"/>
                </a:solidFill>
                <a:latin typeface="Arial" panose="020B0604020202020204" pitchFamily="34" charset="0"/>
              </a:rPr>
              <a:t>, Германия, </a:t>
            </a:r>
          </a:p>
          <a:p>
            <a:pPr lvl="0" defTabSz="914400" fontAlgn="base" latinLnBrk="1">
              <a:spcBef>
                <a:spcPct val="20000"/>
              </a:spcBef>
              <a:spcAft>
                <a:spcPct val="0"/>
              </a:spcAft>
            </a:pPr>
            <a:r>
              <a:rPr lang="ru-RU" altLang="ru-RU" dirty="0" err="1">
                <a:solidFill>
                  <a:srgbClr val="000000"/>
                </a:solidFill>
                <a:latin typeface="Arial" panose="020B0604020202020204" pitchFamily="34" charset="0"/>
              </a:rPr>
              <a:t>Гадовист</a:t>
            </a:r>
            <a:r>
              <a:rPr lang="ru-RU" altLang="ru-RU" dirty="0">
                <a:solidFill>
                  <a:srgbClr val="000000"/>
                </a:solidFill>
                <a:latin typeface="Arial" panose="020B0604020202020204" pitchFamily="34" charset="0"/>
              </a:rPr>
              <a:t> (</a:t>
            </a:r>
            <a:r>
              <a:rPr lang="en-US" altLang="ru-RU" dirty="0" err="1">
                <a:solidFill>
                  <a:srgbClr val="000000"/>
                </a:solidFill>
                <a:latin typeface="Arial" panose="020B0604020202020204" pitchFamily="34" charset="0"/>
              </a:rPr>
              <a:t>Gadovist</a:t>
            </a:r>
            <a:r>
              <a:rPr lang="en-US" altLang="ru-RU" dirty="0">
                <a:solidFill>
                  <a:srgbClr val="000000"/>
                </a:solidFill>
                <a:latin typeface="Arial" panose="020B0604020202020204" pitchFamily="34" charset="0"/>
              </a:rPr>
              <a:t>) </a:t>
            </a:r>
            <a:endParaRPr lang="ru-RU" altLang="ru-RU" dirty="0">
              <a:solidFill>
                <a:srgbClr val="000000"/>
              </a:solidFill>
              <a:latin typeface="Arial" panose="020B0604020202020204" pitchFamily="34" charset="0"/>
            </a:endParaRPr>
          </a:p>
          <a:p>
            <a:pPr lvl="0" defTabSz="914400" fontAlgn="base" latinLnBrk="1">
              <a:spcBef>
                <a:spcPct val="20000"/>
              </a:spcBef>
              <a:spcAft>
                <a:spcPct val="0"/>
              </a:spcAft>
            </a:pPr>
            <a:r>
              <a:rPr lang="ru-RU" altLang="ru-RU" dirty="0" err="1">
                <a:solidFill>
                  <a:srgbClr val="000000"/>
                </a:solidFill>
                <a:latin typeface="Arial" panose="020B0604020202020204" pitchFamily="34" charset="0"/>
              </a:rPr>
              <a:t>Дотарем</a:t>
            </a:r>
            <a:r>
              <a:rPr lang="ru-RU" altLang="ru-RU" dirty="0">
                <a:solidFill>
                  <a:srgbClr val="000000"/>
                </a:solidFill>
                <a:latin typeface="Arial" panose="020B0604020202020204" pitchFamily="34" charset="0"/>
              </a:rPr>
              <a:t>(</a:t>
            </a:r>
            <a:r>
              <a:rPr lang="ru-RU" altLang="ru-RU" dirty="0" err="1">
                <a:solidFill>
                  <a:srgbClr val="000000"/>
                </a:solidFill>
                <a:latin typeface="Arial" panose="020B0604020202020204" pitchFamily="34" charset="0"/>
              </a:rPr>
              <a:t>Dotarem</a:t>
            </a:r>
            <a:r>
              <a:rPr lang="ru-RU" altLang="ru-RU" dirty="0">
                <a:solidFill>
                  <a:srgbClr val="000000"/>
                </a:solidFill>
                <a:latin typeface="Arial" panose="020B0604020202020204" pitchFamily="34" charset="0"/>
              </a:rPr>
              <a:t>) – </a:t>
            </a:r>
            <a:r>
              <a:rPr lang="ru-RU" altLang="ru-RU" dirty="0" err="1">
                <a:solidFill>
                  <a:srgbClr val="000000"/>
                </a:solidFill>
                <a:latin typeface="Arial" panose="020B0604020202020204" pitchFamily="34" charset="0"/>
              </a:rPr>
              <a:t>Guerbet</a:t>
            </a:r>
            <a:r>
              <a:rPr lang="ru-RU" altLang="ru-RU" dirty="0">
                <a:solidFill>
                  <a:srgbClr val="000000"/>
                </a:solidFill>
                <a:latin typeface="Arial" panose="020B0604020202020204" pitchFamily="34" charset="0"/>
              </a:rPr>
              <a:t>, Франция,</a:t>
            </a:r>
          </a:p>
          <a:p>
            <a:pPr lvl="0" defTabSz="914400" fontAlgn="base" latinLnBrk="1">
              <a:spcBef>
                <a:spcPct val="20000"/>
              </a:spcBef>
              <a:spcAft>
                <a:spcPct val="0"/>
              </a:spcAft>
            </a:pPr>
            <a:r>
              <a:rPr lang="ru-RU" altLang="ru-RU" dirty="0" err="1">
                <a:solidFill>
                  <a:srgbClr val="000000"/>
                </a:solidFill>
                <a:latin typeface="Arial" panose="020B0604020202020204" pitchFamily="34" charset="0"/>
              </a:rPr>
              <a:t>ПроХанс</a:t>
            </a:r>
            <a:r>
              <a:rPr lang="ru-RU" altLang="ru-RU" dirty="0">
                <a:solidFill>
                  <a:srgbClr val="000000"/>
                </a:solidFill>
                <a:latin typeface="Arial" panose="020B0604020202020204" pitchFamily="34" charset="0"/>
              </a:rPr>
              <a:t>(</a:t>
            </a:r>
            <a:r>
              <a:rPr lang="ru-RU" altLang="ru-RU" dirty="0" err="1">
                <a:solidFill>
                  <a:srgbClr val="000000"/>
                </a:solidFill>
                <a:latin typeface="Arial" panose="020B0604020202020204" pitchFamily="34" charset="0"/>
              </a:rPr>
              <a:t>ProHans</a:t>
            </a:r>
            <a:r>
              <a:rPr lang="ru-RU" altLang="ru-RU" dirty="0">
                <a:solidFill>
                  <a:srgbClr val="000000"/>
                </a:solidFill>
                <a:latin typeface="Arial" panose="020B0604020202020204" pitchFamily="34" charset="0"/>
              </a:rPr>
              <a:t>) -  </a:t>
            </a:r>
            <a:r>
              <a:rPr lang="ru-RU" altLang="ru-RU" dirty="0" err="1">
                <a:solidFill>
                  <a:srgbClr val="000000"/>
                </a:solidFill>
                <a:latin typeface="Arial" panose="020B0604020202020204" pitchFamily="34" charset="0"/>
              </a:rPr>
              <a:t>Bracco</a:t>
            </a:r>
            <a:r>
              <a:rPr lang="ru-RU" altLang="ru-RU" dirty="0">
                <a:solidFill>
                  <a:srgbClr val="000000"/>
                </a:solidFill>
                <a:latin typeface="Arial" panose="020B0604020202020204" pitchFamily="34" charset="0"/>
              </a:rPr>
              <a:t>, Италия</a:t>
            </a:r>
          </a:p>
          <a:p>
            <a:pPr lvl="0" defTabSz="914400" fontAlgn="base" latinLnBrk="1">
              <a:spcBef>
                <a:spcPct val="20000"/>
              </a:spcBef>
              <a:spcAft>
                <a:spcPct val="0"/>
              </a:spcAft>
            </a:pPr>
            <a:r>
              <a:rPr lang="ru-RU" altLang="ru-RU" dirty="0" err="1">
                <a:solidFill>
                  <a:srgbClr val="000000"/>
                </a:solidFill>
                <a:latin typeface="Arial" panose="020B0604020202020204" pitchFamily="34" charset="0"/>
              </a:rPr>
              <a:t>Омнискан</a:t>
            </a:r>
            <a:r>
              <a:rPr lang="ru-RU" altLang="ru-RU" dirty="0">
                <a:solidFill>
                  <a:srgbClr val="000000"/>
                </a:solidFill>
                <a:latin typeface="Arial" panose="020B0604020202020204" pitchFamily="34" charset="0"/>
              </a:rPr>
              <a:t>(</a:t>
            </a:r>
            <a:r>
              <a:rPr lang="ru-RU" altLang="ru-RU" dirty="0" err="1">
                <a:solidFill>
                  <a:srgbClr val="000000"/>
                </a:solidFill>
                <a:latin typeface="Arial" panose="020B0604020202020204" pitchFamily="34" charset="0"/>
              </a:rPr>
              <a:t>Omniscan</a:t>
            </a:r>
            <a:r>
              <a:rPr lang="ru-RU" altLang="ru-RU" dirty="0">
                <a:solidFill>
                  <a:srgbClr val="000000"/>
                </a:solidFill>
                <a:latin typeface="Arial" panose="020B0604020202020204" pitchFamily="34" charset="0"/>
              </a:rPr>
              <a:t>) – </a:t>
            </a:r>
            <a:r>
              <a:rPr lang="ru-RU" altLang="ru-RU" dirty="0" err="1">
                <a:solidFill>
                  <a:srgbClr val="000000"/>
                </a:solidFill>
                <a:latin typeface="Arial" panose="020B0604020202020204" pitchFamily="34" charset="0"/>
              </a:rPr>
              <a:t>Nykomed</a:t>
            </a:r>
            <a:r>
              <a:rPr lang="ru-RU" altLang="ru-RU" dirty="0">
                <a:solidFill>
                  <a:srgbClr val="000000"/>
                </a:solidFill>
                <a:latin typeface="Arial" panose="020B0604020202020204" pitchFamily="34" charset="0"/>
              </a:rPr>
              <a:t>, Норвегия</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4913" y="1314677"/>
            <a:ext cx="2292096" cy="249936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913" y="3924066"/>
            <a:ext cx="2292096" cy="2563405"/>
          </a:xfrm>
          <a:prstGeom prst="rect">
            <a:avLst/>
          </a:prstGeom>
        </p:spPr>
      </p:pic>
    </p:spTree>
    <p:extLst>
      <p:ext uri="{BB962C8B-B14F-4D97-AF65-F5344CB8AC3E}">
        <p14:creationId xmlns:p14="http://schemas.microsoft.com/office/powerpoint/2010/main" val="18698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Типы МР-томографов</a:t>
            </a:r>
          </a:p>
        </p:txBody>
      </p:sp>
      <p:sp>
        <p:nvSpPr>
          <p:cNvPr id="3" name="TextBox 2"/>
          <p:cNvSpPr txBox="1"/>
          <p:nvPr/>
        </p:nvSpPr>
        <p:spPr>
          <a:xfrm>
            <a:off x="522515" y="2213268"/>
            <a:ext cx="5912206" cy="400110"/>
          </a:xfrm>
          <a:prstGeom prst="rect">
            <a:avLst/>
          </a:prstGeom>
          <a:noFill/>
        </p:spPr>
        <p:txBody>
          <a:bodyPr wrap="square" rtlCol="0">
            <a:spAutoFit/>
          </a:bodyPr>
          <a:lstStyle/>
          <a:p>
            <a:r>
              <a:rPr lang="ru-RU" sz="2000" dirty="0"/>
              <a:t>Сверхпроводящие закрытого типа (0,5-3,0 Тл)</a:t>
            </a:r>
          </a:p>
        </p:txBody>
      </p:sp>
      <p:sp>
        <p:nvSpPr>
          <p:cNvPr id="4" name="TextBox 3"/>
          <p:cNvSpPr txBox="1"/>
          <p:nvPr/>
        </p:nvSpPr>
        <p:spPr>
          <a:xfrm>
            <a:off x="1004558" y="5243825"/>
            <a:ext cx="5386647" cy="400110"/>
          </a:xfrm>
          <a:prstGeom prst="rect">
            <a:avLst/>
          </a:prstGeom>
          <a:noFill/>
        </p:spPr>
        <p:txBody>
          <a:bodyPr wrap="square" rtlCol="0">
            <a:spAutoFit/>
          </a:bodyPr>
          <a:lstStyle/>
          <a:p>
            <a:r>
              <a:rPr lang="ru-RU" sz="2000" dirty="0"/>
              <a:t>Постоянные открытого типа (0,2-1,2 Тл)</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837" y="3991120"/>
            <a:ext cx="3244076" cy="270580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858" y="1365517"/>
            <a:ext cx="3394055" cy="2434167"/>
          </a:xfrm>
          <a:prstGeom prst="rect">
            <a:avLst/>
          </a:prstGeom>
        </p:spPr>
      </p:pic>
    </p:spTree>
    <p:extLst>
      <p:ext uri="{BB962C8B-B14F-4D97-AF65-F5344CB8AC3E}">
        <p14:creationId xmlns:p14="http://schemas.microsoft.com/office/powerpoint/2010/main" val="31329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6733559" cy="1320800"/>
          </a:xfrm>
        </p:spPr>
        <p:txBody>
          <a:bodyPr/>
          <a:lstStyle/>
          <a:p>
            <a:r>
              <a:rPr lang="ru-RU" dirty="0" smtClean="0"/>
              <a:t>Рентгенологический метод</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2945" y="225463"/>
            <a:ext cx="2782502" cy="3881437"/>
          </a:xfrm>
        </p:spPr>
      </p:pic>
      <p:sp>
        <p:nvSpPr>
          <p:cNvPr id="5" name="Прямоугольник 4"/>
          <p:cNvSpPr/>
          <p:nvPr/>
        </p:nvSpPr>
        <p:spPr>
          <a:xfrm>
            <a:off x="577746" y="1567743"/>
            <a:ext cx="7497945" cy="5078313"/>
          </a:xfrm>
          <a:prstGeom prst="rect">
            <a:avLst/>
          </a:prstGeom>
        </p:spPr>
        <p:txBody>
          <a:bodyPr wrap="square">
            <a:spAutoFit/>
          </a:bodyPr>
          <a:lstStyle/>
          <a:p>
            <a:pPr marL="114300" marR="60960" algn="just">
              <a:lnSpc>
                <a:spcPct val="150000"/>
              </a:lnSpc>
              <a:spcAft>
                <a:spcPts val="0"/>
              </a:spcAft>
            </a:pPr>
            <a:r>
              <a:rPr lang="ru-RU" dirty="0" smtClean="0">
                <a:latin typeface="Times New Roman" charset="0"/>
                <a:ea typeface="Times New Roman" charset="0"/>
              </a:rPr>
              <a:t>Открытие </a:t>
            </a:r>
            <a:r>
              <a:rPr lang="ru-RU" dirty="0">
                <a:latin typeface="Times New Roman" charset="0"/>
                <a:ea typeface="Times New Roman" charset="0"/>
              </a:rPr>
              <a:t>рентгеновского излуче­ния, </a:t>
            </a:r>
            <a:r>
              <a:rPr lang="ru-RU" dirty="0" smtClean="0">
                <a:latin typeface="Times New Roman" charset="0"/>
                <a:ea typeface="Times New Roman" charset="0"/>
              </a:rPr>
              <a:t>относится </a:t>
            </a:r>
            <a:r>
              <a:rPr lang="ru-RU" dirty="0">
                <a:latin typeface="Times New Roman" charset="0"/>
                <a:ea typeface="Times New Roman" charset="0"/>
              </a:rPr>
              <a:t>к числу крупнейших научных дос­тижений, оказавших существенное влияние на развитие различных отраслей науки и техники, связано с именем профессора физики </a:t>
            </a:r>
            <a:r>
              <a:rPr lang="ru-RU" dirty="0" err="1">
                <a:latin typeface="Times New Roman" charset="0"/>
                <a:ea typeface="Times New Roman" charset="0"/>
              </a:rPr>
              <a:t>Вюрцбургского</a:t>
            </a:r>
            <a:r>
              <a:rPr lang="ru-RU" dirty="0">
                <a:latin typeface="Times New Roman" charset="0"/>
                <a:ea typeface="Times New Roman" charset="0"/>
              </a:rPr>
              <a:t> университета Вильгельма Конрада Рентгена. 8 но­ября 1895 года, </a:t>
            </a:r>
            <a:r>
              <a:rPr lang="ru-RU" dirty="0" smtClean="0">
                <a:latin typeface="Times New Roman" charset="0"/>
                <a:ea typeface="Times New Roman" charset="0"/>
              </a:rPr>
              <a:t>случайно он обнаружил свечение люминесцентного материала. Это </a:t>
            </a:r>
            <a:r>
              <a:rPr lang="ru-RU" dirty="0">
                <a:latin typeface="Times New Roman" charset="0"/>
                <a:ea typeface="Times New Roman" charset="0"/>
              </a:rPr>
              <a:t>излучение он назвал Х-лучами.</a:t>
            </a:r>
            <a:endParaRPr lang="ru-RU" sz="1400" dirty="0">
              <a:latin typeface="Times New Roman" charset="0"/>
              <a:ea typeface="Times New Roman" charset="0"/>
            </a:endParaRPr>
          </a:p>
          <a:p>
            <a:pPr marL="114300" marR="60960" algn="just">
              <a:lnSpc>
                <a:spcPct val="150000"/>
              </a:lnSpc>
              <a:spcAft>
                <a:spcPts val="0"/>
              </a:spcAft>
            </a:pPr>
            <a:r>
              <a:rPr lang="ru-RU" dirty="0" smtClean="0">
                <a:latin typeface="Times New Roman" charset="0"/>
                <a:ea typeface="Times New Roman" charset="0"/>
              </a:rPr>
              <a:t>Результаты </a:t>
            </a:r>
            <a:r>
              <a:rPr lang="ru-RU" dirty="0">
                <a:latin typeface="Times New Roman" charset="0"/>
                <a:ea typeface="Times New Roman" charset="0"/>
              </a:rPr>
              <a:t>этой работы были опубликованы в середине ян­варя 1896 года в небольшой брошюре «О новом роде лучей».</a:t>
            </a:r>
            <a:endParaRPr lang="ru-RU" sz="1400" dirty="0">
              <a:latin typeface="Times New Roman" charset="0"/>
              <a:ea typeface="Times New Roman" charset="0"/>
            </a:endParaRPr>
          </a:p>
          <a:p>
            <a:pPr marL="114300" marR="60960" algn="just">
              <a:lnSpc>
                <a:spcPct val="150000"/>
              </a:lnSpc>
              <a:spcAft>
                <a:spcPts val="0"/>
              </a:spcAft>
            </a:pPr>
            <a:r>
              <a:rPr lang="ru-RU" dirty="0">
                <a:latin typeface="Times New Roman" charset="0"/>
                <a:ea typeface="Times New Roman" charset="0"/>
              </a:rPr>
              <a:t>Несколько позже (23 января) Рентген выступил на заседании </a:t>
            </a:r>
            <a:r>
              <a:rPr lang="ru-RU" dirty="0" err="1">
                <a:latin typeface="Times New Roman" charset="0"/>
                <a:ea typeface="Times New Roman" charset="0"/>
              </a:rPr>
              <a:t>Вюрцбургсного</a:t>
            </a:r>
            <a:r>
              <a:rPr lang="ru-RU" dirty="0">
                <a:latin typeface="Times New Roman" charset="0"/>
                <a:ea typeface="Times New Roman" charset="0"/>
              </a:rPr>
              <a:t> физико-медицинского общества и сообщил о своем открытии. Во время доклада был сделан рентгеновский снимок руки председателя общества.</a:t>
            </a:r>
            <a:endParaRPr lang="ru-RU" sz="1400" dirty="0">
              <a:effectLst/>
              <a:latin typeface="Times New Roman" charset="0"/>
              <a:ea typeface="Times New Roman" charset="0"/>
            </a:endParaRPr>
          </a:p>
        </p:txBody>
      </p:sp>
    </p:spTree>
    <p:extLst>
      <p:ext uri="{BB962C8B-B14F-4D97-AF65-F5344CB8AC3E}">
        <p14:creationId xmlns:p14="http://schemas.microsoft.com/office/powerpoint/2010/main" val="562104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7635393" cy="875607"/>
          </a:xfrm>
        </p:spPr>
        <p:txBody>
          <a:bodyPr>
            <a:normAutofit/>
          </a:bodyPr>
          <a:lstStyle/>
          <a:p>
            <a:pPr>
              <a:lnSpc>
                <a:spcPct val="80000"/>
              </a:lnSpc>
            </a:pPr>
            <a:r>
              <a:rPr lang="ru-RU" dirty="0"/>
              <a:t>Безопасность МРТ</a:t>
            </a:r>
          </a:p>
        </p:txBody>
      </p:sp>
      <p:sp>
        <p:nvSpPr>
          <p:cNvPr id="4" name="Прямоугольник 3"/>
          <p:cNvSpPr/>
          <p:nvPr/>
        </p:nvSpPr>
        <p:spPr>
          <a:xfrm>
            <a:off x="454428" y="3705216"/>
            <a:ext cx="8506691" cy="2529923"/>
          </a:xfrm>
          <a:prstGeom prst="rect">
            <a:avLst/>
          </a:prstGeom>
        </p:spPr>
        <p:txBody>
          <a:bodyPr wrap="square">
            <a:spAutoFit/>
          </a:bodyPr>
          <a:lstStyle/>
          <a:p>
            <a:pPr marL="285750" indent="-285750">
              <a:lnSpc>
                <a:spcPct val="80000"/>
              </a:lnSpc>
              <a:buFont typeface="Arial" panose="020B0604020202020204" pitchFamily="34" charset="0"/>
              <a:buChar char="•"/>
            </a:pPr>
            <a:r>
              <a:rPr lang="ru-RU" altLang="ru-RU" dirty="0"/>
              <a:t>Эффект  “затягивания” в магнит металлических парамагнитных </a:t>
            </a:r>
          </a:p>
          <a:p>
            <a:pPr>
              <a:lnSpc>
                <a:spcPct val="80000"/>
              </a:lnSpc>
            </a:pPr>
            <a:r>
              <a:rPr lang="ru-RU" altLang="ru-RU" dirty="0"/>
              <a:t>         предметов </a:t>
            </a:r>
          </a:p>
          <a:p>
            <a:pPr marL="285750" indent="-285750">
              <a:lnSpc>
                <a:spcPct val="80000"/>
              </a:lnSpc>
              <a:buFont typeface="Arial" panose="020B0604020202020204" pitchFamily="34" charset="0"/>
              <a:buChar char="•"/>
            </a:pPr>
            <a:r>
              <a:rPr lang="ru-RU" altLang="ru-RU" dirty="0"/>
              <a:t>Сдвиг металлических </a:t>
            </a:r>
            <a:r>
              <a:rPr lang="ru-RU" altLang="ru-RU" dirty="0" err="1"/>
              <a:t>имплантантов</a:t>
            </a:r>
            <a:r>
              <a:rPr lang="ru-RU" altLang="ru-RU" dirty="0"/>
              <a:t>. Это относится, главным </a:t>
            </a:r>
          </a:p>
          <a:p>
            <a:pPr>
              <a:lnSpc>
                <a:spcPct val="80000"/>
              </a:lnSpc>
            </a:pPr>
            <a:r>
              <a:rPr lang="ru-RU" altLang="ru-RU" dirty="0"/>
              <a:t>        образом, к гемостатическим клипсам на сосудах. В связи с </a:t>
            </a:r>
          </a:p>
          <a:p>
            <a:pPr>
              <a:lnSpc>
                <a:spcPct val="80000"/>
              </a:lnSpc>
            </a:pPr>
            <a:r>
              <a:rPr lang="ru-RU" altLang="ru-RU" dirty="0"/>
              <a:t>        опасностью кровотечения исследование лучше не проводить, </a:t>
            </a:r>
          </a:p>
          <a:p>
            <a:pPr>
              <a:lnSpc>
                <a:spcPct val="80000"/>
              </a:lnSpc>
            </a:pPr>
            <a:r>
              <a:rPr lang="ru-RU" altLang="ru-RU" dirty="0"/>
              <a:t>        или убедиться в отсутствии сдвига. </a:t>
            </a:r>
          </a:p>
          <a:p>
            <a:pPr>
              <a:lnSpc>
                <a:spcPct val="80000"/>
              </a:lnSpc>
            </a:pPr>
            <a:r>
              <a:rPr lang="ru-RU" altLang="ru-RU" dirty="0"/>
              <a:t>        Опасность представляют и стружки в глазном яблоке.</a:t>
            </a:r>
          </a:p>
          <a:p>
            <a:pPr marL="285750" indent="-285750">
              <a:lnSpc>
                <a:spcPct val="80000"/>
              </a:lnSpc>
              <a:buFont typeface="Arial" panose="020B0604020202020204" pitchFamily="34" charset="0"/>
              <a:buChar char="•"/>
            </a:pPr>
            <a:r>
              <a:rPr lang="ru-RU" altLang="ru-RU" dirty="0"/>
              <a:t>Радиочастотные импульсы в принципе могут нагревать ткани. </a:t>
            </a:r>
          </a:p>
          <a:p>
            <a:pPr>
              <a:lnSpc>
                <a:spcPct val="80000"/>
              </a:lnSpc>
            </a:pPr>
            <a:r>
              <a:rPr lang="ru-RU" altLang="ru-RU" dirty="0"/>
              <a:t>     Поэтому есть определенный допустимый предел поглощенной </a:t>
            </a:r>
          </a:p>
          <a:p>
            <a:pPr>
              <a:lnSpc>
                <a:spcPct val="80000"/>
              </a:lnSpc>
            </a:pPr>
            <a:r>
              <a:rPr lang="ru-RU" altLang="ru-RU" dirty="0"/>
              <a:t>     энергии. Величина поглощенной энергии обозначается  SAR </a:t>
            </a:r>
          </a:p>
          <a:p>
            <a:pPr>
              <a:lnSpc>
                <a:spcPct val="80000"/>
              </a:lnSpc>
            </a:pPr>
            <a:r>
              <a:rPr lang="ru-RU" altLang="ru-RU" dirty="0"/>
              <a:t>     (</a:t>
            </a:r>
            <a:r>
              <a:rPr lang="ru-RU" altLang="ru-RU" dirty="0" err="1"/>
              <a:t>Specific</a:t>
            </a:r>
            <a:r>
              <a:rPr lang="ru-RU" altLang="ru-RU" dirty="0"/>
              <a:t> </a:t>
            </a:r>
            <a:r>
              <a:rPr lang="ru-RU" altLang="ru-RU" dirty="0" err="1"/>
              <a:t>Absorbtion</a:t>
            </a:r>
            <a:r>
              <a:rPr lang="ru-RU" altLang="ru-RU" dirty="0"/>
              <a:t> </a:t>
            </a:r>
            <a:r>
              <a:rPr lang="ru-RU" altLang="ru-RU" dirty="0" err="1"/>
              <a:t>Rate</a:t>
            </a:r>
            <a:r>
              <a:rPr lang="ru-RU" altLang="ru-RU" dirty="0"/>
              <a:t>) и измеряется в Вт/кг массы тела. </a:t>
            </a:r>
          </a:p>
        </p:txBody>
      </p:sp>
      <p:sp>
        <p:nvSpPr>
          <p:cNvPr id="5" name="Прямоугольник 4"/>
          <p:cNvSpPr/>
          <p:nvPr/>
        </p:nvSpPr>
        <p:spPr>
          <a:xfrm>
            <a:off x="2244437" y="1631797"/>
            <a:ext cx="5996248" cy="1754326"/>
          </a:xfrm>
          <a:prstGeom prst="rect">
            <a:avLst/>
          </a:prstGeom>
        </p:spPr>
        <p:txBody>
          <a:bodyPr wrap="square">
            <a:spAutoFit/>
          </a:bodyPr>
          <a:lstStyle/>
          <a:p>
            <a:r>
              <a:rPr lang="ru-RU" altLang="ru-RU" dirty="0"/>
              <a:t>Действие радиочастотного поля при наличии </a:t>
            </a:r>
            <a:r>
              <a:rPr lang="ru-RU" altLang="ru-RU" b="1" dirty="0"/>
              <a:t>искусственного водителя сердечного ритма </a:t>
            </a:r>
            <a:r>
              <a:rPr lang="ru-RU" altLang="ru-RU" dirty="0"/>
              <a:t>может приводить к перебоям. Поэтому все инструкции запрещают проводить МР-обследование таких больных.</a:t>
            </a:r>
            <a:br>
              <a:rPr lang="ru-RU" altLang="ru-RU" dirty="0"/>
            </a:b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314" y="225425"/>
            <a:ext cx="2085975" cy="1704975"/>
          </a:xfrm>
          <a:prstGeom prst="rect">
            <a:avLst/>
          </a:prstGeom>
        </p:spPr>
      </p:pic>
      <p:pic>
        <p:nvPicPr>
          <p:cNvPr id="1026" name="Picture 2" descr="http://mrtspb.info/images/%D0%BA%D0%B0%D1%80%D0%B4%D0%B8%D0%BE%D1%81%D1%82%D0%B8%D0%BC%D1%83%D0%BB%D1%8F%D1%82%D0%BE%D1%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3" y="1695884"/>
            <a:ext cx="1169878" cy="116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48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диагностируют с помощью МРТ?</a:t>
            </a:r>
          </a:p>
        </p:txBody>
      </p:sp>
      <p:sp>
        <p:nvSpPr>
          <p:cNvPr id="3" name="TextBox 2"/>
          <p:cNvSpPr txBox="1"/>
          <p:nvPr/>
        </p:nvSpPr>
        <p:spPr>
          <a:xfrm>
            <a:off x="1119447" y="1930400"/>
            <a:ext cx="7193280" cy="369332"/>
          </a:xfrm>
          <a:prstGeom prst="rect">
            <a:avLst/>
          </a:prstGeom>
          <a:noFill/>
        </p:spPr>
        <p:txBody>
          <a:bodyPr wrap="square" rtlCol="0">
            <a:spAutoFit/>
          </a:bodyPr>
          <a:lstStyle/>
          <a:p>
            <a:r>
              <a:rPr lang="ru-RU" dirty="0"/>
              <a:t>Заболевания практически всех органов и систем</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733" y="2803229"/>
            <a:ext cx="1230029" cy="145272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151" y="2803229"/>
            <a:ext cx="1085304" cy="141909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1183" y="2803229"/>
            <a:ext cx="2035574" cy="145272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0895" y="2803229"/>
            <a:ext cx="1476807" cy="1452720"/>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3490" y="2803229"/>
            <a:ext cx="1187571" cy="1452720"/>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33" y="4759446"/>
            <a:ext cx="1830157" cy="1197676"/>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3325" y="4691906"/>
            <a:ext cx="1003701" cy="1217941"/>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2827" y="4720686"/>
            <a:ext cx="1691712" cy="1236436"/>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59725" y="4691906"/>
            <a:ext cx="1368414" cy="1265216"/>
          </a:xfrm>
          <a:prstGeom prst="rect">
            <a:avLst/>
          </a:prstGeom>
        </p:spPr>
      </p:pic>
    </p:spTree>
    <p:extLst>
      <p:ext uri="{BB962C8B-B14F-4D97-AF65-F5344CB8AC3E}">
        <p14:creationId xmlns:p14="http://schemas.microsoft.com/office/powerpoint/2010/main" val="3014289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Зачем делать МРТ?</a:t>
            </a:r>
          </a:p>
        </p:txBody>
      </p:sp>
      <p:sp>
        <p:nvSpPr>
          <p:cNvPr id="3" name="TextBox 2"/>
          <p:cNvSpPr txBox="1"/>
          <p:nvPr/>
        </p:nvSpPr>
        <p:spPr>
          <a:xfrm>
            <a:off x="246393" y="1675005"/>
            <a:ext cx="6865607" cy="1631216"/>
          </a:xfrm>
          <a:prstGeom prst="rect">
            <a:avLst/>
          </a:prstGeom>
          <a:noFill/>
        </p:spPr>
        <p:txBody>
          <a:bodyPr wrap="square" rtlCol="0">
            <a:spAutoFit/>
          </a:bodyPr>
          <a:lstStyle/>
          <a:p>
            <a:pPr marL="285750" indent="-285750">
              <a:buFont typeface="Arial" panose="020B0604020202020204" pitchFamily="34" charset="0"/>
              <a:buChar char="•"/>
            </a:pPr>
            <a:r>
              <a:rPr lang="ru-RU" sz="2000" dirty="0"/>
              <a:t>Чтобы выявить патологию </a:t>
            </a:r>
            <a:endParaRPr lang="ru-RU" sz="2000" dirty="0" smtClean="0"/>
          </a:p>
          <a:p>
            <a:pPr marL="285750" indent="-285750">
              <a:buFont typeface="Arial" panose="020B0604020202020204" pitchFamily="34" charset="0"/>
              <a:buChar char="•"/>
            </a:pPr>
            <a:r>
              <a:rPr lang="ru-RU" sz="2000" dirty="0" smtClean="0"/>
              <a:t>Чтобы провести дифференциальную диагностику, оценить степень поражения и наметить тактику лечения</a:t>
            </a:r>
          </a:p>
          <a:p>
            <a:pPr marL="285750" indent="-285750">
              <a:buFont typeface="Arial" panose="020B0604020202020204" pitchFamily="34" charset="0"/>
              <a:buChar char="•"/>
            </a:pPr>
            <a:r>
              <a:rPr lang="ru-RU" sz="2000" dirty="0" smtClean="0"/>
              <a:t>Чтобы провести контроль </a:t>
            </a:r>
            <a:r>
              <a:rPr lang="ru-RU" sz="2000" dirty="0"/>
              <a:t>после лечения</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2586" y="503595"/>
            <a:ext cx="1783732" cy="17837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626" y="2757823"/>
            <a:ext cx="1421548" cy="222249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820" y="2757823"/>
            <a:ext cx="2125864" cy="222249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9082" y="4404960"/>
            <a:ext cx="1990000" cy="2396901"/>
          </a:xfrm>
          <a:prstGeom prst="rect">
            <a:avLst/>
          </a:prstGeom>
        </p:spPr>
      </p:pic>
    </p:spTree>
    <p:extLst>
      <p:ext uri="{BB962C8B-B14F-4D97-AF65-F5344CB8AC3E}">
        <p14:creationId xmlns:p14="http://schemas.microsoft.com/office/powerpoint/2010/main" val="297062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15" y="202019"/>
            <a:ext cx="8605031" cy="1043775"/>
          </a:xfrm>
        </p:spPr>
        <p:txBody>
          <a:bodyPr>
            <a:normAutofit fontScale="90000"/>
          </a:bodyPr>
          <a:lstStyle/>
          <a:p>
            <a:r>
              <a:rPr lang="ru-RU" dirty="0"/>
              <a:t>Опухоли </a:t>
            </a:r>
            <a:r>
              <a:rPr lang="ru-RU"/>
              <a:t>и </a:t>
            </a:r>
            <a:r>
              <a:rPr lang="ru-RU" smtClean="0"/>
              <a:t>заболевания головного </a:t>
            </a:r>
            <a:r>
              <a:rPr lang="ru-RU" dirty="0" smtClean="0"/>
              <a:t>мозга</a:t>
            </a:r>
            <a:endParaRPr lang="ru-RU" dirty="0"/>
          </a:p>
        </p:txBody>
      </p:sp>
      <p:sp>
        <p:nvSpPr>
          <p:cNvPr id="3" name="Текст 2"/>
          <p:cNvSpPr>
            <a:spLocks noGrp="1"/>
          </p:cNvSpPr>
          <p:nvPr>
            <p:ph type="body" idx="1"/>
          </p:nvPr>
        </p:nvSpPr>
        <p:spPr>
          <a:xfrm>
            <a:off x="51370" y="1637939"/>
            <a:ext cx="6343888" cy="1853963"/>
          </a:xfrm>
        </p:spPr>
        <p:txBody>
          <a:bodyPr>
            <a:normAutofit fontScale="92500"/>
          </a:bodyPr>
          <a:lstStyle/>
          <a:p>
            <a:pPr marL="342900" indent="-342900">
              <a:buFont typeface="Arial" panose="020B0604020202020204" pitchFamily="34" charset="0"/>
              <a:buChar char="•"/>
            </a:pPr>
            <a:r>
              <a:rPr lang="ru-RU" dirty="0" err="1"/>
              <a:t>Астроцитома</a:t>
            </a:r>
            <a:r>
              <a:rPr lang="ru-RU" dirty="0"/>
              <a:t>, </a:t>
            </a:r>
            <a:r>
              <a:rPr lang="ru-RU" dirty="0" err="1"/>
              <a:t>эпендимома</a:t>
            </a:r>
            <a:r>
              <a:rPr lang="ru-RU" dirty="0"/>
              <a:t>, стволовые опухоли, </a:t>
            </a:r>
            <a:r>
              <a:rPr lang="ru-RU" dirty="0" err="1"/>
              <a:t>менингиомы</a:t>
            </a:r>
            <a:r>
              <a:rPr lang="ru-RU" dirty="0"/>
              <a:t> </a:t>
            </a:r>
            <a:endParaRPr lang="ru-RU" dirty="0" smtClean="0"/>
          </a:p>
          <a:p>
            <a:pPr marL="342900" indent="-342900">
              <a:buFont typeface="Arial" panose="020B0604020202020204" pitchFamily="34" charset="0"/>
              <a:buChar char="•"/>
            </a:pPr>
            <a:r>
              <a:rPr lang="ru-RU" dirty="0" smtClean="0"/>
              <a:t>Инсульт и кровоизлияния</a:t>
            </a:r>
            <a:endParaRPr lang="ru-RU" dirty="0"/>
          </a:p>
          <a:p>
            <a:pPr marL="342900" indent="-342900">
              <a:buFont typeface="Arial" panose="020B0604020202020204" pitchFamily="34" charset="0"/>
              <a:buChar char="•"/>
            </a:pPr>
            <a:r>
              <a:rPr lang="ru-RU" dirty="0"/>
              <a:t>Рассеянный склероз и другие </a:t>
            </a:r>
            <a:r>
              <a:rPr lang="ru-RU" dirty="0" err="1" smtClean="0"/>
              <a:t>демиелинизирующие</a:t>
            </a:r>
            <a:r>
              <a:rPr lang="ru-RU" dirty="0" smtClean="0"/>
              <a:t> и инфекционные заболевания</a:t>
            </a:r>
          </a:p>
          <a:p>
            <a:pPr marL="342900" indent="-342900">
              <a:buFont typeface="Arial" panose="020B0604020202020204" pitchFamily="34" charset="0"/>
              <a:buChar char="•"/>
            </a:pP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408" y="4053262"/>
            <a:ext cx="2824307" cy="260231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428" y="4433219"/>
            <a:ext cx="1913087" cy="200834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289" y="973644"/>
            <a:ext cx="4061682" cy="2883222"/>
          </a:xfrm>
          <a:prstGeom prst="rect">
            <a:avLst/>
          </a:prstGeom>
        </p:spPr>
      </p:pic>
    </p:spTree>
    <p:extLst>
      <p:ext uri="{BB962C8B-B14F-4D97-AF65-F5344CB8AC3E}">
        <p14:creationId xmlns:p14="http://schemas.microsoft.com/office/powerpoint/2010/main" val="2340129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3918314" cy="770313"/>
          </a:xfrm>
        </p:spPr>
        <p:txBody>
          <a:bodyPr/>
          <a:lstStyle/>
          <a:p>
            <a:r>
              <a:rPr lang="ru-RU" dirty="0"/>
              <a:t>Гидроцефалия</a:t>
            </a:r>
          </a:p>
        </p:txBody>
      </p:sp>
      <p:sp>
        <p:nvSpPr>
          <p:cNvPr id="3" name="TextBox 2"/>
          <p:cNvSpPr txBox="1"/>
          <p:nvPr/>
        </p:nvSpPr>
        <p:spPr>
          <a:xfrm>
            <a:off x="349135" y="1562793"/>
            <a:ext cx="9770225" cy="3139321"/>
          </a:xfrm>
          <a:prstGeom prst="rect">
            <a:avLst/>
          </a:prstGeom>
          <a:noFill/>
        </p:spPr>
        <p:txBody>
          <a:bodyPr wrap="square" rtlCol="0">
            <a:spAutoFit/>
          </a:bodyPr>
          <a:lstStyle/>
          <a:p>
            <a:r>
              <a:rPr lang="ru-RU" dirty="0"/>
              <a:t>Виды гидроцефалии:</a:t>
            </a:r>
          </a:p>
          <a:p>
            <a:endParaRPr lang="ru-RU" dirty="0"/>
          </a:p>
          <a:p>
            <a:pPr marL="285750" indent="-285750">
              <a:buFont typeface="Arial" panose="020B0604020202020204" pitchFamily="34" charset="0"/>
              <a:buChar char="•"/>
            </a:pPr>
            <a:r>
              <a:rPr lang="ru-RU" dirty="0" err="1"/>
              <a:t>Окклюзионная</a:t>
            </a:r>
            <a:r>
              <a:rPr lang="ru-RU" dirty="0"/>
              <a:t> (препятствие </a:t>
            </a:r>
            <a:r>
              <a:rPr lang="ru-RU" dirty="0" err="1"/>
              <a:t>ликворооттоку</a:t>
            </a:r>
            <a:r>
              <a:rPr lang="ru-RU" dirty="0"/>
              <a:t>)</a:t>
            </a:r>
          </a:p>
          <a:p>
            <a:pPr marL="285750" indent="-285750">
              <a:buFont typeface="Arial" panose="020B0604020202020204" pitchFamily="34" charset="0"/>
              <a:buChar char="•"/>
            </a:pPr>
            <a:r>
              <a:rPr lang="ru-RU" dirty="0"/>
              <a:t>При аномалиях развития головного мозга (</a:t>
            </a:r>
            <a:r>
              <a:rPr lang="ru-RU" dirty="0" err="1"/>
              <a:t>голопрозэнцефалия</a:t>
            </a:r>
            <a:r>
              <a:rPr lang="ru-RU" dirty="0"/>
              <a:t>, </a:t>
            </a:r>
            <a:r>
              <a:rPr lang="ru-RU" dirty="0" err="1"/>
              <a:t>шизэнцефалия</a:t>
            </a:r>
            <a:r>
              <a:rPr lang="ru-RU" dirty="0"/>
              <a:t> и </a:t>
            </a:r>
            <a:r>
              <a:rPr lang="ru-RU" dirty="0" err="1"/>
              <a:t>др</a:t>
            </a:r>
            <a:r>
              <a:rPr lang="ru-RU" dirty="0"/>
              <a:t>,)</a:t>
            </a:r>
          </a:p>
          <a:p>
            <a:pPr marL="285750" indent="-285750">
              <a:buFont typeface="Arial" panose="020B0604020202020204" pitchFamily="34" charset="0"/>
              <a:buChar char="•"/>
            </a:pPr>
            <a:r>
              <a:rPr lang="ru-RU" dirty="0"/>
              <a:t>Приобретенная (при инфекциях)</a:t>
            </a:r>
          </a:p>
          <a:p>
            <a:pPr marL="285750" indent="-285750">
              <a:buFont typeface="Arial" panose="020B0604020202020204" pitchFamily="34" charset="0"/>
              <a:buChar char="•"/>
            </a:pPr>
            <a:r>
              <a:rPr lang="ru-RU" dirty="0"/>
              <a:t>Идиопатическая (Обычно врожденная)</a:t>
            </a:r>
          </a:p>
          <a:p>
            <a:pPr marL="285750" indent="-285750">
              <a:buFont typeface="Arial" panose="020B0604020202020204" pitchFamily="34" charset="0"/>
              <a:buChar char="•"/>
            </a:pPr>
            <a:r>
              <a:rPr lang="ru-RU" dirty="0"/>
              <a:t>При возрастных изменениях и </a:t>
            </a:r>
            <a:r>
              <a:rPr lang="ru-RU" dirty="0" err="1"/>
              <a:t>нейродегенеративных</a:t>
            </a:r>
            <a:r>
              <a:rPr lang="ru-RU" dirty="0"/>
              <a:t> заболеваниях</a:t>
            </a:r>
          </a:p>
          <a:p>
            <a:endParaRPr lang="ru-RU" dirty="0"/>
          </a:p>
          <a:p>
            <a:r>
              <a:rPr lang="ru-RU" dirty="0"/>
              <a:t>Часто сочетается с </a:t>
            </a:r>
            <a:r>
              <a:rPr lang="ru-RU" dirty="0" err="1"/>
              <a:t>лейкомаляцией</a:t>
            </a:r>
            <a:r>
              <a:rPr lang="ru-RU" dirty="0"/>
              <a:t> и может сочетаться с гипертензивными синдромами </a:t>
            </a:r>
          </a:p>
          <a:p>
            <a:r>
              <a:rPr lang="ru-RU" dirty="0"/>
              <a:t>(задней обратимой энцефалопатией, венозной гипертензией).</a:t>
            </a:r>
          </a:p>
          <a:p>
            <a:pPr marL="285750" indent="-285750">
              <a:buFont typeface="Arial" panose="020B0604020202020204" pitchFamily="34" charset="0"/>
              <a:buChar char="•"/>
            </a:pPr>
            <a:endParaRPr lang="ru-RU" dirty="0"/>
          </a:p>
        </p:txBody>
      </p:sp>
      <p:pic>
        <p:nvPicPr>
          <p:cNvPr id="1026" name="Picture 2" descr="http://mrtspb.info/images/%D0%B3%D0%B8%D0%B4%D1%80%D0%BE%D1%86%D0%B5%D1%84%D0%B0%D0%BB%D0%B8%D1%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644" y="237965"/>
            <a:ext cx="17526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mrtspb.info/%D1%81%D1%85%D0%B5%D0%BC%D0%B0%20%D0%BE%D1%86%D0%B5%D0%BD%D0%BA%D0%B8%20%D0%B3%D0%B8%D0%B4%D1%80%D0%BE%D1%86%D0%B5%D1%84%D0%BF%D0%BB%D0%B8%D0%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75" y="4529119"/>
            <a:ext cx="1559969" cy="2021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rtspb.info/images/%D1%81%D1%82%D0%B5%D0%BD%D0%BE%D0%B7%20%D0%B2%D0%BE%D0%B4%D0%BE%D0%BF%D1%80%D0%BE%D0%B2%D0%BE%D0%B4%D0%B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405" y="4529119"/>
            <a:ext cx="1506065" cy="2002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rtspb.info/images/%D0%BF%D0%B5%D1%80%D0%B8%D0%B2%D0%B5%D0%BD%D1%82%D1%80%D0%B8%D0%BA%D1%83%D0%BB%D1%8F%D1%80%D0%BD%D1%8B%D0%B9%20%D0%BE%D1%82%D0%B5%D0%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188" y="4529119"/>
            <a:ext cx="1608612" cy="2060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50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97924"/>
          </a:xfrm>
        </p:spPr>
        <p:txBody>
          <a:bodyPr/>
          <a:lstStyle/>
          <a:p>
            <a:r>
              <a:rPr lang="ru-RU" dirty="0" smtClean="0"/>
              <a:t>Возрастные изменения</a:t>
            </a:r>
            <a:endParaRPr lang="ru-RU" dirty="0"/>
          </a:p>
        </p:txBody>
      </p:sp>
      <p:pic>
        <p:nvPicPr>
          <p:cNvPr id="2050" name="Picture 2" descr="http://mrtspb.info/images/%D0%90%D0%BB%D1%8C%D1%86%D0%B3%D0%B5%D0%B9%D0%BC%D0%B5%D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9914" y="333633"/>
            <a:ext cx="2938535" cy="248645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3631" y="1396314"/>
            <a:ext cx="8340812" cy="5355312"/>
          </a:xfrm>
          <a:prstGeom prst="rect">
            <a:avLst/>
          </a:prstGeom>
        </p:spPr>
        <p:txBody>
          <a:bodyPr wrap="square">
            <a:spAutoFit/>
          </a:bodyPr>
          <a:lstStyle/>
          <a:p>
            <a:r>
              <a:rPr lang="ru-RU" dirty="0"/>
              <a:t>Практически у всех лиц старше 65 лет встречаются мелкоочаговые </a:t>
            </a:r>
            <a:r>
              <a:rPr lang="ru-RU" dirty="0" err="1"/>
              <a:t>перивентрикулярные</a:t>
            </a:r>
            <a:r>
              <a:rPr lang="ru-RU" dirty="0"/>
              <a:t> изменения при МРТ. Они  соответствуют естественному старению мозга. Такие очажки симметричны, </a:t>
            </a:r>
            <a:r>
              <a:rPr lang="ru-RU" dirty="0" err="1"/>
              <a:t>гиперинтенсивны</a:t>
            </a:r>
            <a:r>
              <a:rPr lang="ru-RU" dirty="0"/>
              <a:t> на Т2-взвешенных МРТ, типично локализуются в </a:t>
            </a:r>
            <a:r>
              <a:rPr lang="ru-RU" dirty="0" err="1"/>
              <a:t>перивентрикулярном</a:t>
            </a:r>
            <a:r>
              <a:rPr lang="ru-RU" dirty="0"/>
              <a:t> белом веществе, иногда базальных ганглиях, но не примыкают к желудочкам. Они всегда сочетаются:</a:t>
            </a:r>
          </a:p>
          <a:p>
            <a:r>
              <a:rPr lang="ru-RU" dirty="0"/>
              <a:t>С той или иной степенью атрофии мозга, что видно по расширению желудочков;</a:t>
            </a:r>
          </a:p>
          <a:p>
            <a:r>
              <a:rPr lang="ru-RU" dirty="0"/>
              <a:t>Снижением сигнала от скорлупы и хвостатого ядра за счет накопления железа;</a:t>
            </a:r>
          </a:p>
          <a:p>
            <a:r>
              <a:rPr lang="ru-RU" dirty="0"/>
              <a:t>Сглаженностью контрастности между белым и серым веществами мозга;</a:t>
            </a:r>
          </a:p>
          <a:p>
            <a:r>
              <a:rPr lang="ru-RU" dirty="0"/>
              <a:t>Точечными очажками </a:t>
            </a:r>
            <a:r>
              <a:rPr lang="ru-RU" dirty="0" err="1"/>
              <a:t>ликворного</a:t>
            </a:r>
            <a:r>
              <a:rPr lang="ru-RU" dirty="0"/>
              <a:t> сигнала в области базальных ганглиев, что соответствует расширенным пространствам Вирхова-Робена.</a:t>
            </a:r>
          </a:p>
          <a:p>
            <a:r>
              <a:rPr lang="ru-RU" dirty="0" smtClean="0"/>
              <a:t>Перечисленные </a:t>
            </a:r>
            <a:r>
              <a:rPr lang="ru-RU" dirty="0"/>
              <a:t>признаки принято обозначать термином  “</a:t>
            </a:r>
            <a:r>
              <a:rPr lang="ru-RU" dirty="0" err="1"/>
              <a:t>лейкоараиоз</a:t>
            </a:r>
            <a:r>
              <a:rPr lang="ru-RU" dirty="0"/>
              <a:t>”. Очаговые изменения, видимо, отражают </a:t>
            </a:r>
            <a:r>
              <a:rPr lang="ru-RU" dirty="0" err="1"/>
              <a:t>демиелинизацию</a:t>
            </a:r>
            <a:r>
              <a:rPr lang="ru-RU" dirty="0"/>
              <a:t> и микроинсульты. Возможно, часть очагов представляет собой начальные стадии нарушений ишемического происхождения, что клинически проявляется в виде хронической недостаточности мозгового кровообращения  (</a:t>
            </a:r>
            <a:r>
              <a:rPr lang="ru-RU" dirty="0" err="1"/>
              <a:t>дисциркуляторной</a:t>
            </a:r>
            <a:r>
              <a:rPr lang="ru-RU" dirty="0"/>
              <a:t> энцефалопатии).</a:t>
            </a:r>
          </a:p>
        </p:txBody>
      </p:sp>
      <p:pic>
        <p:nvPicPr>
          <p:cNvPr id="2052" name="Picture 4" descr="http://mrtspb.info/images/%D1%81%D0%BE%D1%81%D1%83%D0%B4%D0%B8%D1%81%D1%82%D0%B0%D1%8F%20%D0%B4%D0%B5%D0%BC%D0%B5%D0%BD%D1%86%D0%B8%D1%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7599" y="3127718"/>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54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754" y="348343"/>
            <a:ext cx="8596668" cy="1320800"/>
          </a:xfrm>
        </p:spPr>
        <p:txBody>
          <a:bodyPr/>
          <a:lstStyle/>
          <a:p>
            <a:r>
              <a:rPr lang="ru-RU" dirty="0" smtClean="0"/>
              <a:t>Каскадная теория ДДЗП</a:t>
            </a:r>
            <a:endParaRPr lang="ru-RU" dirty="0"/>
          </a:p>
        </p:txBody>
      </p:sp>
      <p:pic>
        <p:nvPicPr>
          <p:cNvPr id="4102" name="Picture 6" descr="дегенерация ди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7385" y="211817"/>
            <a:ext cx="1466850" cy="2219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8969" y="1176336"/>
            <a:ext cx="6647543" cy="2246769"/>
          </a:xfrm>
          <a:prstGeom prst="rect">
            <a:avLst/>
          </a:prstGeom>
          <a:noFill/>
        </p:spPr>
        <p:txBody>
          <a:bodyPr wrap="square" rtlCol="0">
            <a:spAutoFit/>
          </a:bodyPr>
          <a:lstStyle/>
          <a:p>
            <a:r>
              <a:rPr lang="ru-RU" sz="2000" dirty="0"/>
              <a:t>Понятие нормы для позвоночника в МРТ изображении довольно условно. Считается, что диск в норме двояковыпуклый, </a:t>
            </a:r>
            <a:r>
              <a:rPr lang="ru-RU" sz="2000" dirty="0" err="1"/>
              <a:t>пульпозное</a:t>
            </a:r>
            <a:r>
              <a:rPr lang="ru-RU" sz="2000" dirty="0"/>
              <a:t> ядро светлое на Т2-зависимых МРТ изображениях, в центре может быть горизонтальная линия соединительной ткани.</a:t>
            </a:r>
          </a:p>
          <a:p>
            <a:r>
              <a:rPr lang="ru-RU" sz="2000" dirty="0"/>
              <a:t>Термин "дегенеративные изменения позвоночника" обобщает целый ряд заболеваний.</a:t>
            </a:r>
            <a:endParaRPr lang="ru-RU" sz="2000" dirty="0">
              <a:effectLst/>
            </a:endParaRPr>
          </a:p>
        </p:txBody>
      </p:sp>
      <p:sp>
        <p:nvSpPr>
          <p:cNvPr id="5" name="Прямоугольник 4"/>
          <p:cNvSpPr/>
          <p:nvPr/>
        </p:nvSpPr>
        <p:spPr>
          <a:xfrm>
            <a:off x="478969" y="3631863"/>
            <a:ext cx="6850743" cy="2862322"/>
          </a:xfrm>
          <a:prstGeom prst="rect">
            <a:avLst/>
          </a:prstGeom>
        </p:spPr>
        <p:txBody>
          <a:bodyPr wrap="square">
            <a:spAutoFit/>
          </a:bodyPr>
          <a:lstStyle/>
          <a:p>
            <a:r>
              <a:rPr lang="ru-RU" sz="2000" dirty="0"/>
              <a:t>Клинические проявления дегенеративных процессов носят каскадный характер: дисфункция-нестабильность-восстановление стабильности. Патологоанатомические изменения в первую фазу в виде </a:t>
            </a:r>
            <a:r>
              <a:rPr lang="ru-RU" sz="2000" dirty="0" err="1"/>
              <a:t>протрузии</a:t>
            </a:r>
            <a:r>
              <a:rPr lang="ru-RU" sz="2000" dirty="0"/>
              <a:t> диска, разрушения хряща и артрита </a:t>
            </a:r>
            <a:r>
              <a:rPr lang="ru-RU" sz="2000" dirty="0" err="1"/>
              <a:t>дугоотростчатых</a:t>
            </a:r>
            <a:r>
              <a:rPr lang="ru-RU" sz="2000" dirty="0"/>
              <a:t> суставов могут приводить к болям в спине (или шее), обычно, локального типа. Вскоре наблюдается </a:t>
            </a:r>
            <a:r>
              <a:rPr lang="ru-RU" sz="2000" dirty="0" err="1"/>
              <a:t>гипермобильность</a:t>
            </a:r>
            <a:r>
              <a:rPr lang="ru-RU" sz="2000" dirty="0"/>
              <a:t> и напряжение мышц спины.</a:t>
            </a:r>
          </a:p>
        </p:txBody>
      </p:sp>
      <p:pic>
        <p:nvPicPr>
          <p:cNvPr id="4104" name="Picture 8" descr="остеоартри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271" y="1176336"/>
            <a:ext cx="24003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04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Артроз и синовиальные кисты</a:t>
            </a:r>
            <a:endParaRPr lang="ru-RU" dirty="0"/>
          </a:p>
        </p:txBody>
      </p:sp>
      <p:pic>
        <p:nvPicPr>
          <p:cNvPr id="5122" name="Picture 2" descr="http://mrtspb.info/images/%D1%81%D0%B8%D0%BD%D0%BE%D0%B2%D0%B8%D0%B0%D0%BB%D1%8C%D0%BD%D0%B0%D1%8F%20%D0%BA%D0%B8%D1%81%D1%82%D0%B0-%D1%81%D0%B0%D0%B3%D0%B8%D1%82%20%D0%A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370" y="1622800"/>
            <a:ext cx="2148115" cy="446147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7371" y="1354301"/>
            <a:ext cx="6096000" cy="5078313"/>
          </a:xfrm>
          <a:prstGeom prst="rect">
            <a:avLst/>
          </a:prstGeom>
        </p:spPr>
        <p:txBody>
          <a:bodyPr>
            <a:spAutoFit/>
          </a:bodyPr>
          <a:lstStyle/>
          <a:p>
            <a:r>
              <a:rPr lang="ru-RU" dirty="0">
                <a:solidFill>
                  <a:srgbClr val="333333"/>
                </a:solidFill>
                <a:latin typeface="Verdana"/>
              </a:rPr>
              <a:t>Дегенеративные изменения позвоночника включают группу изменений, приводящих к узости позвоночного канала и межпозвоночных отверстий. Спондилоартроз представляет собой дегенеративный артроз </a:t>
            </a:r>
            <a:r>
              <a:rPr lang="ru-RU" dirty="0" err="1">
                <a:solidFill>
                  <a:srgbClr val="333333"/>
                </a:solidFill>
                <a:latin typeface="Verdana"/>
              </a:rPr>
              <a:t>дугоотростчатых</a:t>
            </a:r>
            <a:r>
              <a:rPr lang="ru-RU" dirty="0">
                <a:solidFill>
                  <a:srgbClr val="333333"/>
                </a:solidFill>
                <a:latin typeface="Verdana"/>
              </a:rPr>
              <a:t> суставов с его гипертрофией и, нередко, формированием </a:t>
            </a:r>
            <a:r>
              <a:rPr lang="ru-RU" dirty="0" err="1">
                <a:solidFill>
                  <a:srgbClr val="333333"/>
                </a:solidFill>
                <a:latin typeface="Verdana"/>
              </a:rPr>
              <a:t>синовильных</a:t>
            </a:r>
            <a:r>
              <a:rPr lang="ru-RU" dirty="0">
                <a:solidFill>
                  <a:srgbClr val="333333"/>
                </a:solidFill>
                <a:latin typeface="Verdana"/>
              </a:rPr>
              <a:t> кист. </a:t>
            </a:r>
            <a:r>
              <a:rPr lang="ru-RU" dirty="0">
                <a:latin typeface="Verdana"/>
              </a:rPr>
              <a:t>МРТ позвоночника</a:t>
            </a:r>
            <a:r>
              <a:rPr lang="ru-RU" dirty="0">
                <a:latin typeface="Verdana"/>
                <a:hlinkClick r:id="rId3"/>
              </a:rPr>
              <a:t> </a:t>
            </a:r>
            <a:r>
              <a:rPr lang="ru-RU" dirty="0">
                <a:solidFill>
                  <a:srgbClr val="333333"/>
                </a:solidFill>
                <a:latin typeface="Verdana"/>
              </a:rPr>
              <a:t>служит главным методом выявления спондилоартроза и, особенно, синовиальных кист. Синовиальные кисты типично расположены в поясничном отделе позвоночника. При МРТ поясничного отдела позвоночника </a:t>
            </a:r>
            <a:r>
              <a:rPr lang="ru-RU" dirty="0" smtClean="0">
                <a:solidFill>
                  <a:srgbClr val="333333"/>
                </a:solidFill>
                <a:latin typeface="Verdana"/>
              </a:rPr>
              <a:t>пораженный </a:t>
            </a:r>
            <a:r>
              <a:rPr lang="ru-RU" dirty="0">
                <a:solidFill>
                  <a:srgbClr val="333333"/>
                </a:solidFill>
                <a:latin typeface="Verdana"/>
              </a:rPr>
              <a:t>сустав увеличен в размере и к нему примыкает осумкованное жидкостное образование. Дегенеративный спондилоартроз сочетается с </a:t>
            </a:r>
            <a:r>
              <a:rPr lang="ru-RU" dirty="0" err="1">
                <a:solidFill>
                  <a:srgbClr val="333333"/>
                </a:solidFill>
                <a:latin typeface="Verdana"/>
              </a:rPr>
              <a:t>остеофитозом</a:t>
            </a:r>
            <a:r>
              <a:rPr lang="ru-RU" dirty="0">
                <a:solidFill>
                  <a:srgbClr val="333333"/>
                </a:solidFill>
                <a:latin typeface="Verdana"/>
              </a:rPr>
              <a:t> и гипертрофией желтой связки, а также с </a:t>
            </a:r>
            <a:r>
              <a:rPr lang="ru-RU" dirty="0" err="1">
                <a:solidFill>
                  <a:srgbClr val="333333"/>
                </a:solidFill>
                <a:latin typeface="Verdana"/>
              </a:rPr>
              <a:t>ретролистезом</a:t>
            </a:r>
            <a:r>
              <a:rPr lang="ru-RU" dirty="0">
                <a:solidFill>
                  <a:srgbClr val="333333"/>
                </a:solidFill>
                <a:latin typeface="Verdana"/>
              </a:rPr>
              <a:t> позвонков.</a:t>
            </a:r>
            <a:endParaRPr lang="ru-RU" dirty="0"/>
          </a:p>
        </p:txBody>
      </p:sp>
      <p:pic>
        <p:nvPicPr>
          <p:cNvPr id="5" name="Picture 4" descr="http://mrtspb.info/images/%D1%81%D0%BF%D0%BE%D0%BD%D0%B4%D0%B8%D0%BB%D0%BE%D0%B0%D1%80%D1%82%D1%80%D0%BE%D0%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7710" y="233403"/>
            <a:ext cx="2317997" cy="34895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rtspb.info/images/%D1%81%D0%B8%D0%BD%D0%BE%D0%B2%D0%B8%D0%B0%D0%BB%D1%8C%D0%BD%D0%B0%D1%8F%20%D0%BA%D0%B8%D1%81%D1%82%D0%B0-%20%D0%B0%D0%BA%D1%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1557" y="3972443"/>
            <a:ext cx="27241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322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534" y="348343"/>
            <a:ext cx="8582780" cy="943428"/>
          </a:xfrm>
        </p:spPr>
        <p:txBody>
          <a:bodyPr/>
          <a:lstStyle/>
          <a:p>
            <a:r>
              <a:rPr lang="ru-RU" dirty="0" smtClean="0"/>
              <a:t>Грыжи дисков</a:t>
            </a:r>
            <a:endParaRPr lang="ru-RU" dirty="0"/>
          </a:p>
        </p:txBody>
      </p:sp>
      <p:sp>
        <p:nvSpPr>
          <p:cNvPr id="3" name="Прямоугольник 2"/>
          <p:cNvSpPr/>
          <p:nvPr/>
        </p:nvSpPr>
        <p:spPr>
          <a:xfrm>
            <a:off x="406399" y="1413585"/>
            <a:ext cx="7561943" cy="5016758"/>
          </a:xfrm>
          <a:prstGeom prst="rect">
            <a:avLst/>
          </a:prstGeom>
        </p:spPr>
        <p:txBody>
          <a:bodyPr wrap="square">
            <a:spAutoFit/>
          </a:bodyPr>
          <a:lstStyle/>
          <a:p>
            <a:r>
              <a:rPr lang="ru-RU" sz="2000" dirty="0"/>
              <a:t>Грыжи дисков - общий термин, отражающий смещение диска. Грыжи по направлению бывают:</a:t>
            </a:r>
          </a:p>
          <a:p>
            <a:pPr marL="342900" indent="-342900">
              <a:buFont typeface="Arial" pitchFamily="34" charset="0"/>
              <a:buChar char="•"/>
            </a:pPr>
            <a:r>
              <a:rPr lang="ru-RU" sz="2000" dirty="0"/>
              <a:t>в тело позвонка - грыжи </a:t>
            </a:r>
            <a:r>
              <a:rPr lang="ru-RU" sz="2000" dirty="0" err="1"/>
              <a:t>Шморля</a:t>
            </a:r>
            <a:r>
              <a:rPr lang="ru-RU" sz="2000" dirty="0"/>
              <a:t> (хрящевые узлы)</a:t>
            </a:r>
          </a:p>
          <a:p>
            <a:pPr marL="342900" indent="-342900">
              <a:buFont typeface="Arial" pitchFamily="34" charset="0"/>
              <a:buChar char="•"/>
            </a:pPr>
            <a:r>
              <a:rPr lang="ru-RU" sz="2000" dirty="0"/>
              <a:t>передние и </a:t>
            </a:r>
            <a:r>
              <a:rPr lang="ru-RU" sz="2000" dirty="0" err="1"/>
              <a:t>передне</a:t>
            </a:r>
            <a:r>
              <a:rPr lang="ru-RU" sz="2000" dirty="0"/>
              <a:t>-боковые</a:t>
            </a:r>
          </a:p>
          <a:p>
            <a:pPr marL="342900" indent="-342900">
              <a:buFont typeface="Arial" pitchFamily="34" charset="0"/>
              <a:buChar char="•"/>
            </a:pPr>
            <a:r>
              <a:rPr lang="ru-RU" sz="2000" dirty="0"/>
              <a:t>задние</a:t>
            </a:r>
          </a:p>
          <a:p>
            <a:pPr marL="342900" indent="-342900">
              <a:buFont typeface="Courier New" pitchFamily="49" charset="0"/>
              <a:buChar char="o"/>
            </a:pPr>
            <a:r>
              <a:rPr lang="ru-RU" sz="2000" dirty="0"/>
              <a:t>медиальные (срединные)</a:t>
            </a:r>
          </a:p>
          <a:p>
            <a:pPr marL="342900" indent="-342900">
              <a:buFont typeface="Courier New" pitchFamily="49" charset="0"/>
              <a:buChar char="o"/>
            </a:pPr>
            <a:r>
              <a:rPr lang="ru-RU" sz="2000" dirty="0"/>
              <a:t>парамедиальные (около середины)</a:t>
            </a:r>
          </a:p>
          <a:p>
            <a:pPr marL="342900" indent="-342900">
              <a:buFont typeface="Courier New" pitchFamily="49" charset="0"/>
              <a:buChar char="o"/>
            </a:pPr>
            <a:r>
              <a:rPr lang="ru-RU" sz="2000" dirty="0" err="1"/>
              <a:t>фораминальные</a:t>
            </a:r>
            <a:r>
              <a:rPr lang="ru-RU" sz="2000" dirty="0"/>
              <a:t> (боковые)</a:t>
            </a:r>
          </a:p>
          <a:p>
            <a:pPr marL="342900" indent="-342900">
              <a:buFont typeface="Courier New" pitchFamily="49" charset="0"/>
              <a:buChar char="o"/>
            </a:pPr>
            <a:r>
              <a:rPr lang="ru-RU" sz="2000" dirty="0" err="1"/>
              <a:t>экстрафораминальные</a:t>
            </a:r>
            <a:r>
              <a:rPr lang="ru-RU" sz="2000" dirty="0"/>
              <a:t> («очень» боковые</a:t>
            </a:r>
            <a:r>
              <a:rPr lang="ru-RU" sz="2000" dirty="0" smtClean="0"/>
              <a:t>)</a:t>
            </a:r>
          </a:p>
          <a:p>
            <a:pPr marL="342900" indent="-342900">
              <a:buFont typeface="Courier New" pitchFamily="49" charset="0"/>
              <a:buChar char="o"/>
            </a:pPr>
            <a:endParaRPr lang="ru-RU" sz="2000" dirty="0"/>
          </a:p>
          <a:p>
            <a:r>
              <a:rPr lang="ru-RU" sz="2000" dirty="0"/>
              <a:t>Грыжи </a:t>
            </a:r>
            <a:r>
              <a:rPr lang="ru-RU" sz="2000" dirty="0" err="1"/>
              <a:t>Шморля</a:t>
            </a:r>
            <a:r>
              <a:rPr lang="ru-RU" sz="2000" dirty="0"/>
              <a:t> наблюдаются свыше, чем у 40% населения, причём в большинстве они бессимптомны. Появление грыж </a:t>
            </a:r>
            <a:r>
              <a:rPr lang="ru-RU" sz="2000" dirty="0" err="1"/>
              <a:t>Шморля</a:t>
            </a:r>
            <a:r>
              <a:rPr lang="ru-RU" sz="2000" dirty="0"/>
              <a:t> отражает нарушение целостности замыкательных пластинок вследствие их слабости. Особенно типичны грыжи </a:t>
            </a:r>
            <a:r>
              <a:rPr lang="ru-RU" sz="2000" dirty="0" err="1"/>
              <a:t>Шморля</a:t>
            </a:r>
            <a:r>
              <a:rPr lang="ru-RU" sz="2000" dirty="0"/>
              <a:t> для болезни </a:t>
            </a:r>
            <a:r>
              <a:rPr lang="ru-RU" sz="2000" dirty="0" err="1"/>
              <a:t>Шейермана-Мау</a:t>
            </a:r>
            <a:r>
              <a:rPr lang="ru-RU" sz="2000" dirty="0"/>
              <a:t> и </a:t>
            </a:r>
            <a:r>
              <a:rPr lang="ru-RU" sz="2000" dirty="0" err="1"/>
              <a:t>дисгормональной</a:t>
            </a:r>
            <a:r>
              <a:rPr lang="ru-RU" sz="2000" dirty="0"/>
              <a:t> </a:t>
            </a:r>
            <a:r>
              <a:rPr lang="ru-RU" sz="2000" dirty="0" err="1"/>
              <a:t>спондилопатии</a:t>
            </a:r>
            <a:r>
              <a:rPr lang="ru-RU" sz="2000" dirty="0"/>
              <a:t> (остеопороз).</a:t>
            </a:r>
            <a:endParaRPr lang="ru-RU" sz="2000" dirty="0">
              <a:effectLst/>
            </a:endParaRPr>
          </a:p>
        </p:txBody>
      </p:sp>
      <p:pic>
        <p:nvPicPr>
          <p:cNvPr id="12290" name="Picture 2" descr="http://www.mri-kholin.ru/wp-content/uploads/grizha_po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485" y="139247"/>
            <a:ext cx="19145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mri-kholin.ru/wp-content/uploads/sekve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42" y="3637189"/>
            <a:ext cx="24098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грыжа диска в цвет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967" y="139247"/>
            <a:ext cx="2357033"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87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Рецидивные боли после удаления грыжи диска</a:t>
            </a:r>
            <a:endParaRPr lang="ru-RU" dirty="0"/>
          </a:p>
        </p:txBody>
      </p:sp>
      <p:sp>
        <p:nvSpPr>
          <p:cNvPr id="3" name="Прямоугольник 2"/>
          <p:cNvSpPr/>
          <p:nvPr/>
        </p:nvSpPr>
        <p:spPr>
          <a:xfrm>
            <a:off x="624113" y="1898694"/>
            <a:ext cx="7895772" cy="3323987"/>
          </a:xfrm>
          <a:prstGeom prst="rect">
            <a:avLst/>
          </a:prstGeom>
        </p:spPr>
        <p:txBody>
          <a:bodyPr wrap="square">
            <a:spAutoFit/>
          </a:bodyPr>
          <a:lstStyle/>
          <a:p>
            <a:pPr>
              <a:lnSpc>
                <a:spcPct val="150000"/>
              </a:lnSpc>
            </a:pPr>
            <a:r>
              <a:rPr lang="ru-RU" sz="2000" dirty="0"/>
              <a:t>У части пациентов после операции </a:t>
            </a:r>
            <a:r>
              <a:rPr lang="ru-RU" sz="2000" dirty="0" err="1"/>
              <a:t>дискэктомии</a:t>
            </a:r>
            <a:r>
              <a:rPr lang="ru-RU" sz="2000" dirty="0"/>
              <a:t> в разные сроки возникают рецидивные боли. В зарубежной литературе такое состояние обозначается термином “</a:t>
            </a:r>
            <a:r>
              <a:rPr lang="ru-RU" sz="2000" dirty="0" err="1"/>
              <a:t>failed</a:t>
            </a:r>
            <a:r>
              <a:rPr lang="ru-RU" sz="2000" dirty="0"/>
              <a:t> </a:t>
            </a:r>
            <a:r>
              <a:rPr lang="ru-RU" sz="2000" dirty="0" err="1"/>
              <a:t>back</a:t>
            </a:r>
            <a:r>
              <a:rPr lang="ru-RU" sz="2000" dirty="0"/>
              <a:t> </a:t>
            </a:r>
            <a:r>
              <a:rPr lang="ru-RU" sz="2000" dirty="0" err="1"/>
              <a:t>surgery</a:t>
            </a:r>
            <a:r>
              <a:rPr lang="ru-RU" sz="2000" dirty="0"/>
              <a:t> </a:t>
            </a:r>
            <a:r>
              <a:rPr lang="ru-RU" sz="2000" dirty="0" err="1"/>
              <a:t>syndrome</a:t>
            </a:r>
            <a:r>
              <a:rPr lang="ru-RU" sz="2000" dirty="0"/>
              <a:t> (FBSS)”, то есть синдром неудачных операций.</a:t>
            </a:r>
            <a:br>
              <a:rPr lang="ru-RU" sz="2000" dirty="0"/>
            </a:br>
            <a:r>
              <a:rPr lang="ru-RU" sz="2000" dirty="0"/>
              <a:t>Частота этого синдрома составляет 10-40%. </a:t>
            </a:r>
            <a:endParaRPr lang="ru-RU" sz="2000" dirty="0" smtClean="0"/>
          </a:p>
          <a:p>
            <a:pPr>
              <a:lnSpc>
                <a:spcPct val="150000"/>
              </a:lnSpc>
            </a:pPr>
            <a:r>
              <a:rPr lang="ru-RU" sz="2000" dirty="0" smtClean="0"/>
              <a:t>Главные причины – адгезивный арахноидит с последующим развитием </a:t>
            </a:r>
            <a:r>
              <a:rPr lang="ru-RU" sz="2000" dirty="0" err="1" smtClean="0"/>
              <a:t>эпидурального</a:t>
            </a:r>
            <a:r>
              <a:rPr lang="ru-RU" sz="2000" dirty="0" smtClean="0"/>
              <a:t> фиброза и  рецидивная грыжа.</a:t>
            </a:r>
            <a:endParaRPr lang="ru-RU" sz="2000" dirty="0"/>
          </a:p>
        </p:txBody>
      </p:sp>
      <p:pic>
        <p:nvPicPr>
          <p:cNvPr id="14338" name="Picture 2" descr="стеноз в пояснице в цве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071" y="139246"/>
            <a:ext cx="218122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mri-kholin.ru/wp-content/uploa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046" y="3419475"/>
            <a:ext cx="23812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71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Базовые основы рентгеновского метода</a:t>
            </a:r>
            <a:endParaRPr lang="ru-RU" dirty="0"/>
          </a:p>
        </p:txBody>
      </p:sp>
      <p:sp>
        <p:nvSpPr>
          <p:cNvPr id="3" name="Объект 2"/>
          <p:cNvSpPr>
            <a:spLocks noGrp="1"/>
          </p:cNvSpPr>
          <p:nvPr>
            <p:ph idx="1"/>
          </p:nvPr>
        </p:nvSpPr>
        <p:spPr>
          <a:xfrm>
            <a:off x="320057" y="2076368"/>
            <a:ext cx="6802637" cy="4192085"/>
          </a:xfrm>
        </p:spPr>
        <p:txBody>
          <a:bodyPr>
            <a:normAutofit fontScale="92500" lnSpcReduction="10000"/>
          </a:bodyPr>
          <a:lstStyle/>
          <a:p>
            <a:pPr marL="0" indent="0">
              <a:buNone/>
            </a:pPr>
            <a:r>
              <a:rPr lang="ru-RU" dirty="0"/>
              <a:t>Рентгеновское излучение — это вид электромагнитных колеба­ний, возникающих при резком торможении ускоренных электронов в момент их столкновения с атомами вещества анода рентгено­вской трубки, либо при перестройке электронных оболочек атомов</a:t>
            </a:r>
            <a:r>
              <a:rPr lang="ru-RU" dirty="0" smtClean="0"/>
              <a:t>.</a:t>
            </a:r>
          </a:p>
          <a:p>
            <a:pPr marL="0" indent="0">
              <a:buNone/>
            </a:pPr>
            <a:r>
              <a:rPr lang="ru-RU" dirty="0"/>
              <a:t>Рентгеновское излучение генерируется в рентгеновской трубке, которая представляет собой электровакуумное устройство, состоя­щее из стеклянного баллона и двух металлических электродов: като­да и </a:t>
            </a:r>
            <a:r>
              <a:rPr lang="ru-RU" dirty="0" smtClean="0"/>
              <a:t>анода.</a:t>
            </a:r>
          </a:p>
          <a:p>
            <a:pPr marL="0" indent="0">
              <a:buNone/>
            </a:pPr>
            <a:r>
              <a:rPr lang="ru-RU" dirty="0"/>
              <a:t>Электроны </a:t>
            </a:r>
            <a:r>
              <a:rPr lang="ru-RU" dirty="0" smtClean="0"/>
              <a:t>под действием высокого напряжения устремляются </a:t>
            </a:r>
            <a:r>
              <a:rPr lang="ru-RU" dirty="0"/>
              <a:t>к положи­тельно заряженному аноду. В трубке имеется фокусирующее уст­ройство, которое направляет поток электронов в одну точку — фокусное пятно анода. При столкновении с ним в результате резко­го торможения происходит превращение кинетической энергии в тепловую энергию (98%) и энергию рентгеновского излучения (2%).</a:t>
            </a:r>
          </a:p>
          <a:p>
            <a:pPr marL="0" indent="0">
              <a:buNone/>
            </a:pP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450" y="1653006"/>
            <a:ext cx="5257800" cy="3009900"/>
          </a:xfrm>
          <a:prstGeom prst="rect">
            <a:avLst/>
          </a:prstGeom>
        </p:spPr>
      </p:pic>
    </p:spTree>
    <p:extLst>
      <p:ext uri="{BB962C8B-B14F-4D97-AF65-F5344CB8AC3E}">
        <p14:creationId xmlns:p14="http://schemas.microsoft.com/office/powerpoint/2010/main" val="93479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031" y="333828"/>
            <a:ext cx="5708198" cy="667657"/>
          </a:xfrm>
        </p:spPr>
        <p:txBody>
          <a:bodyPr/>
          <a:lstStyle/>
          <a:p>
            <a:r>
              <a:rPr lang="ru-RU" dirty="0" smtClean="0"/>
              <a:t>МРТ коленного сустава</a:t>
            </a:r>
            <a:endParaRPr lang="ru-RU" dirty="0"/>
          </a:p>
        </p:txBody>
      </p:sp>
      <p:pic>
        <p:nvPicPr>
          <p:cNvPr id="16386" name="Picture 2" descr="normal knee-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31" y="2726064"/>
            <a:ext cx="2162175"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olnyi%cc%86-razryv-p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943" y="2726064"/>
            <a:ext cx="2017032" cy="205805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gorizontalnyj-razryv-menis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568" y="2519665"/>
            <a:ext cx="1547496" cy="226445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колено -цветное-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1868" y="333828"/>
            <a:ext cx="2747792" cy="275544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20030" y="1196226"/>
            <a:ext cx="7957911" cy="1323439"/>
          </a:xfrm>
          <a:prstGeom prst="rect">
            <a:avLst/>
          </a:prstGeom>
        </p:spPr>
        <p:txBody>
          <a:bodyPr wrap="square">
            <a:spAutoFit/>
          </a:bodyPr>
          <a:lstStyle/>
          <a:p>
            <a:r>
              <a:rPr lang="ru-RU" sz="2000" dirty="0"/>
              <a:t>Наиболее частыми причинами болей в колене у взрослых являются дисфункция коленной чашечки, травма (разрывы связок и менисков), остеоартрит, бурсит (</a:t>
            </a:r>
            <a:r>
              <a:rPr lang="ru-RU" sz="2000" dirty="0" err="1"/>
              <a:t>синовит</a:t>
            </a:r>
            <a:r>
              <a:rPr lang="ru-RU" sz="2000" dirty="0"/>
              <a:t>), киста Бейкера, воспалительный артрит. </a:t>
            </a:r>
          </a:p>
        </p:txBody>
      </p:sp>
      <p:pic>
        <p:nvPicPr>
          <p:cNvPr id="16394" name="Picture 10" descr="дегенерат остеоартрит">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031" y="4990519"/>
            <a:ext cx="3164737" cy="1844517"/>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киста Бейкера сагиттальная"/>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0930" y="4990519"/>
            <a:ext cx="1899695" cy="1777134"/>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киста Бейкера в цвете"/>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04978" y="3338286"/>
            <a:ext cx="3041572" cy="1965198"/>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ревматоидный артрит-синовит">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66730" y="4990519"/>
            <a:ext cx="1903214" cy="168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69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7314"/>
          </a:xfrm>
        </p:spPr>
        <p:txBody>
          <a:bodyPr/>
          <a:lstStyle/>
          <a:p>
            <a:r>
              <a:rPr lang="ru-RU" dirty="0" smtClean="0"/>
              <a:t>МРТ плечевого </a:t>
            </a:r>
            <a:r>
              <a:rPr lang="ru-RU" dirty="0" smtClean="0"/>
              <a:t>сустава</a:t>
            </a:r>
            <a:endParaRPr lang="ru-RU" dirty="0"/>
          </a:p>
        </p:txBody>
      </p:sp>
      <p:pic>
        <p:nvPicPr>
          <p:cNvPr id="1026" name="Picture 2" descr="http://mrtspb.info/images/%D0%BF%D0%BB%D0%B5%D1%87%D0%B5%D0%B2%D0%BE%D0%B8%CC%86%20%D1%81%D1%83%D1%81%D1%82%D0%B0%D0%B2%20%D0%B2%20%D1%86%D0%B2%D0%B5%D1%82%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438" y="295048"/>
            <a:ext cx="1533525" cy="1362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3486" y="1657124"/>
            <a:ext cx="7010400" cy="1420838"/>
          </a:xfrm>
          <a:prstGeom prst="rect">
            <a:avLst/>
          </a:prstGeom>
          <a:noFill/>
        </p:spPr>
        <p:txBody>
          <a:bodyPr wrap="square" rtlCol="0">
            <a:spAutoFit/>
          </a:bodyPr>
          <a:lstStyle/>
          <a:p>
            <a:pPr>
              <a:lnSpc>
                <a:spcPct val="150000"/>
              </a:lnSpc>
            </a:pPr>
            <a:r>
              <a:rPr lang="ru-RU" sz="2000" dirty="0" smtClean="0"/>
              <a:t>Диагностика повреждений суставной губы (</a:t>
            </a:r>
            <a:r>
              <a:rPr lang="ru-RU" sz="2000" dirty="0" err="1" smtClean="0"/>
              <a:t>Банкарта</a:t>
            </a:r>
            <a:r>
              <a:rPr lang="ru-RU" sz="2000" dirty="0" smtClean="0"/>
              <a:t>)</a:t>
            </a:r>
          </a:p>
          <a:p>
            <a:pPr>
              <a:lnSpc>
                <a:spcPct val="150000"/>
              </a:lnSpc>
            </a:pPr>
            <a:r>
              <a:rPr lang="ru-RU" sz="2000" dirty="0" smtClean="0"/>
              <a:t>Диагностика разрывов вращательной манжеты плеча</a:t>
            </a:r>
          </a:p>
          <a:p>
            <a:pPr>
              <a:lnSpc>
                <a:spcPct val="150000"/>
              </a:lnSpc>
            </a:pPr>
            <a:r>
              <a:rPr lang="ru-RU" sz="2000" dirty="0" smtClean="0"/>
              <a:t>Диагностика артрозов и артритов</a:t>
            </a:r>
            <a:endParaRPr lang="ru-RU" sz="2000" dirty="0"/>
          </a:p>
        </p:txBody>
      </p:sp>
      <p:pic>
        <p:nvPicPr>
          <p:cNvPr id="1028" name="Picture 4" descr="http://mrtspb.info/images/%D1%80%D0%B0%D0%B7%D1%80%D1%8B%D0%B2%20%D0%B2%D1%80%D0%B0%D1%89%D0%B0%D1%82%D0%B5%D0%BB%D1%8C%D0%BD%D0%BE%D0%B9%20%D0%BC%D0%B0%D0%BD%D0%B6%D0%B5%D1%82%D1%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088" y="2002377"/>
            <a:ext cx="2428875" cy="18192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47911" y="3724376"/>
            <a:ext cx="5876626" cy="646331"/>
          </a:xfrm>
          <a:prstGeom prst="rect">
            <a:avLst/>
          </a:prstGeom>
        </p:spPr>
        <p:txBody>
          <a:bodyPr wrap="square">
            <a:spAutoFit/>
          </a:bodyPr>
          <a:lstStyle/>
          <a:p>
            <a:r>
              <a:rPr lang="ru-RU" sz="3600" dirty="0" smtClean="0">
                <a:solidFill>
                  <a:schemeClr val="accent1"/>
                </a:solidFill>
              </a:rPr>
              <a:t>МРТ </a:t>
            </a:r>
            <a:r>
              <a:rPr lang="ru-RU" sz="3600" dirty="0">
                <a:solidFill>
                  <a:schemeClr val="accent1"/>
                </a:solidFill>
              </a:rPr>
              <a:t>локтевого </a:t>
            </a:r>
            <a:r>
              <a:rPr lang="ru-RU" sz="3600" dirty="0" smtClean="0">
                <a:solidFill>
                  <a:schemeClr val="accent1"/>
                </a:solidFill>
              </a:rPr>
              <a:t>сустава</a:t>
            </a:r>
            <a:endParaRPr lang="ru-RU" sz="3600" dirty="0">
              <a:solidFill>
                <a:schemeClr val="accent1"/>
              </a:solidFill>
            </a:endParaRPr>
          </a:p>
        </p:txBody>
      </p:sp>
      <p:sp>
        <p:nvSpPr>
          <p:cNvPr id="5" name="TextBox 4"/>
          <p:cNvSpPr txBox="1"/>
          <p:nvPr/>
        </p:nvSpPr>
        <p:spPr>
          <a:xfrm>
            <a:off x="677334" y="4832455"/>
            <a:ext cx="4980562" cy="369332"/>
          </a:xfrm>
          <a:prstGeom prst="rect">
            <a:avLst/>
          </a:prstGeom>
          <a:noFill/>
        </p:spPr>
        <p:txBody>
          <a:bodyPr wrap="square" rtlCol="0">
            <a:spAutoFit/>
          </a:bodyPr>
          <a:lstStyle/>
          <a:p>
            <a:r>
              <a:rPr lang="ru-RU" dirty="0" smtClean="0"/>
              <a:t>Диагностика </a:t>
            </a:r>
            <a:r>
              <a:rPr lang="ru-RU" dirty="0" err="1" smtClean="0"/>
              <a:t>эпикондилитов</a:t>
            </a:r>
            <a:endParaRPr lang="ru-RU"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676" y="3631666"/>
            <a:ext cx="2397389" cy="3140242"/>
          </a:xfrm>
          <a:prstGeom prst="rect">
            <a:avLst/>
          </a:prstGeom>
        </p:spPr>
      </p:pic>
    </p:spTree>
    <p:extLst>
      <p:ext uri="{BB962C8B-B14F-4D97-AF65-F5344CB8AC3E}">
        <p14:creationId xmlns:p14="http://schemas.microsoft.com/office/powerpoint/2010/main" val="3368179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9257"/>
          </a:xfrm>
        </p:spPr>
        <p:txBody>
          <a:bodyPr/>
          <a:lstStyle/>
          <a:p>
            <a:r>
              <a:rPr lang="ru-RU" dirty="0" smtClean="0"/>
              <a:t>МРТ тазобедренных суставов</a:t>
            </a:r>
            <a:endParaRPr lang="ru-RU" dirty="0"/>
          </a:p>
        </p:txBody>
      </p:sp>
      <p:pic>
        <p:nvPicPr>
          <p:cNvPr id="1026" name="Picture 2" descr="http://mrtspb.info/images/%D1%82%D0%B0%D0%B7%D0%BE%D0%B1%D0%B5%D0%B4%D1%80%D0%B5%D0%BD%D0%BD%D1%8B%D0%B5-%D1%86%D0%B2%D0%B5%D1%82%D0%BD%D0%BE%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781" y="392111"/>
            <a:ext cx="2381250" cy="1790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0571" y="1472393"/>
            <a:ext cx="5486400" cy="1420838"/>
          </a:xfrm>
          <a:prstGeom prst="rect">
            <a:avLst/>
          </a:prstGeom>
          <a:noFill/>
        </p:spPr>
        <p:txBody>
          <a:bodyPr wrap="square" rtlCol="0">
            <a:spAutoFit/>
          </a:bodyPr>
          <a:lstStyle/>
          <a:p>
            <a:pPr>
              <a:lnSpc>
                <a:spcPct val="150000"/>
              </a:lnSpc>
            </a:pPr>
            <a:r>
              <a:rPr lang="ru-RU" sz="2000" dirty="0" smtClean="0"/>
              <a:t>Диагностика и </a:t>
            </a:r>
            <a:r>
              <a:rPr lang="ru-RU" sz="2000" dirty="0" err="1" smtClean="0"/>
              <a:t>стадирование</a:t>
            </a:r>
            <a:r>
              <a:rPr lang="ru-RU" sz="2000" dirty="0" smtClean="0"/>
              <a:t> </a:t>
            </a:r>
            <a:r>
              <a:rPr lang="ru-RU" sz="2000" dirty="0" err="1" smtClean="0"/>
              <a:t>остеоартритов</a:t>
            </a:r>
            <a:endParaRPr lang="ru-RU" sz="2000" dirty="0" smtClean="0"/>
          </a:p>
          <a:p>
            <a:pPr>
              <a:lnSpc>
                <a:spcPct val="150000"/>
              </a:lnSpc>
            </a:pPr>
            <a:r>
              <a:rPr lang="ru-RU" sz="2000" dirty="0" smtClean="0"/>
              <a:t>Диагностика асептических некрозов</a:t>
            </a:r>
          </a:p>
          <a:p>
            <a:pPr>
              <a:lnSpc>
                <a:spcPct val="150000"/>
              </a:lnSpc>
            </a:pPr>
            <a:r>
              <a:rPr lang="ru-RU" sz="2000" dirty="0" smtClean="0"/>
              <a:t>Диагностика болезни </a:t>
            </a:r>
            <a:r>
              <a:rPr lang="ru-RU" sz="2000" dirty="0" err="1" smtClean="0"/>
              <a:t>Пертеса</a:t>
            </a:r>
            <a:endParaRPr lang="ru-RU" sz="2000" dirty="0"/>
          </a:p>
        </p:txBody>
      </p:sp>
      <p:pic>
        <p:nvPicPr>
          <p:cNvPr id="1028" name="Picture 4" descr="http://mrtspb.info/images/%D0%BA%D0%BE%D0%BA%D1%81%D0%B0%D1%80%D1%82%D1%80%D0%BE%D0%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746" y="2611890"/>
            <a:ext cx="421005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rtspb.info/images/%D0%B0%D1%81%D0%B5%D0%BF%D1%82%D0%B8%D1%87%D0%B5%D1%81%D0%BA%D0%B8%D0%B9%20%D0%BD%D0%B5%D0%BA%D1%80%D0%BE%D0%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661" y="3112180"/>
            <a:ext cx="4219575"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5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6812037" cy="754743"/>
          </a:xfrm>
        </p:spPr>
        <p:txBody>
          <a:bodyPr/>
          <a:lstStyle/>
          <a:p>
            <a:r>
              <a:rPr lang="ru-RU" dirty="0" smtClean="0"/>
              <a:t>Голеностопный сустав и стопа</a:t>
            </a:r>
            <a:endParaRPr lang="ru-RU" dirty="0"/>
          </a:p>
        </p:txBody>
      </p:sp>
      <p:pic>
        <p:nvPicPr>
          <p:cNvPr id="1026" name="Picture 2" descr="http://mrtspb.info/images/%D1%81%D1%82%D0%BE%D0%BF%D0%B0%20%D0%B2%20%D1%86%D0%B2%D0%B5%D1%82%D0%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638" y="251505"/>
            <a:ext cx="2571750" cy="1819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1543" y="1901371"/>
            <a:ext cx="7257143" cy="1631216"/>
          </a:xfrm>
          <a:prstGeom prst="rect">
            <a:avLst/>
          </a:prstGeom>
          <a:noFill/>
        </p:spPr>
        <p:txBody>
          <a:bodyPr wrap="square" rtlCol="0">
            <a:spAutoFit/>
          </a:bodyPr>
          <a:lstStyle/>
          <a:p>
            <a:r>
              <a:rPr lang="ru-RU" sz="2000" dirty="0" smtClean="0"/>
              <a:t>Травма – разрывов связок (таранно-малоберцовые, реже дельтовидная)</a:t>
            </a:r>
          </a:p>
          <a:p>
            <a:r>
              <a:rPr lang="ru-RU" sz="2000" dirty="0" err="1" smtClean="0"/>
              <a:t>Импинджмент</a:t>
            </a:r>
            <a:r>
              <a:rPr lang="ru-RU" sz="2000" dirty="0" smtClean="0"/>
              <a:t> синдром</a:t>
            </a:r>
          </a:p>
          <a:p>
            <a:r>
              <a:rPr lang="ru-RU" sz="2000" dirty="0" smtClean="0"/>
              <a:t>Бурситы</a:t>
            </a:r>
          </a:p>
          <a:p>
            <a:r>
              <a:rPr lang="ru-RU" sz="2000" dirty="0" smtClean="0"/>
              <a:t>Разрыв или утолщение Ахиллова сухожилия</a:t>
            </a:r>
            <a:endParaRPr lang="ru-RU" sz="2000" dirty="0"/>
          </a:p>
        </p:txBody>
      </p:sp>
      <p:sp>
        <p:nvSpPr>
          <p:cNvPr id="4" name="TextBox 3"/>
          <p:cNvSpPr txBox="1"/>
          <p:nvPr/>
        </p:nvSpPr>
        <p:spPr>
          <a:xfrm>
            <a:off x="449943" y="4013982"/>
            <a:ext cx="6691086" cy="1631216"/>
          </a:xfrm>
          <a:prstGeom prst="rect">
            <a:avLst/>
          </a:prstGeom>
          <a:noFill/>
        </p:spPr>
        <p:txBody>
          <a:bodyPr wrap="square" rtlCol="0">
            <a:spAutoFit/>
          </a:bodyPr>
          <a:lstStyle/>
          <a:p>
            <a:r>
              <a:rPr lang="ru-RU" sz="2000" dirty="0" smtClean="0"/>
              <a:t>Деформирующие артрозы и </a:t>
            </a:r>
            <a:r>
              <a:rPr lang="ru-RU" sz="2000" dirty="0" err="1" smtClean="0"/>
              <a:t>остеоартриты</a:t>
            </a:r>
            <a:endParaRPr lang="ru-RU" sz="2000" dirty="0" smtClean="0"/>
          </a:p>
          <a:p>
            <a:r>
              <a:rPr lang="ru-RU" sz="2000" dirty="0" err="1" smtClean="0"/>
              <a:t>Плантарный</a:t>
            </a:r>
            <a:r>
              <a:rPr lang="ru-RU" sz="2000" dirty="0" smtClean="0"/>
              <a:t> </a:t>
            </a:r>
            <a:r>
              <a:rPr lang="ru-RU" sz="2000" dirty="0" err="1" smtClean="0"/>
              <a:t>фасциит</a:t>
            </a:r>
            <a:endParaRPr lang="ru-RU" sz="2000" dirty="0" smtClean="0"/>
          </a:p>
          <a:p>
            <a:r>
              <a:rPr lang="ru-RU" sz="2000" dirty="0" smtClean="0"/>
              <a:t>Тоннельные синдромы</a:t>
            </a:r>
          </a:p>
          <a:p>
            <a:r>
              <a:rPr lang="ru-RU" sz="2000" dirty="0" smtClean="0"/>
              <a:t>Неврома </a:t>
            </a:r>
            <a:r>
              <a:rPr lang="ru-RU" sz="2000" dirty="0" err="1" smtClean="0"/>
              <a:t>Мортона</a:t>
            </a:r>
            <a:endParaRPr lang="ru-RU" sz="2000" dirty="0" smtClean="0"/>
          </a:p>
          <a:p>
            <a:r>
              <a:rPr lang="ru-RU" sz="2000" dirty="0" smtClean="0"/>
              <a:t>Опухоли костей и мягких тканей</a:t>
            </a:r>
            <a:endParaRPr lang="ru-RU" sz="2000" dirty="0"/>
          </a:p>
        </p:txBody>
      </p:sp>
      <p:pic>
        <p:nvPicPr>
          <p:cNvPr id="2050" name="Picture 2" descr="полный разрыв Ахиллова сухожил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75" y="2288495"/>
            <a:ext cx="2576513" cy="286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55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Основы ультразвуковой диагностики</a:t>
            </a:r>
            <a:endParaRPr lang="ru-RU" dirty="0"/>
          </a:p>
        </p:txBody>
      </p:sp>
      <p:sp>
        <p:nvSpPr>
          <p:cNvPr id="3" name="Прямоугольник 2"/>
          <p:cNvSpPr/>
          <p:nvPr/>
        </p:nvSpPr>
        <p:spPr>
          <a:xfrm>
            <a:off x="807396" y="1838527"/>
            <a:ext cx="6994187" cy="2585323"/>
          </a:xfrm>
          <a:prstGeom prst="rect">
            <a:avLst/>
          </a:prstGeom>
        </p:spPr>
        <p:txBody>
          <a:bodyPr wrap="square">
            <a:spAutoFit/>
          </a:bodyPr>
          <a:lstStyle/>
          <a:p>
            <a:pPr>
              <a:lnSpc>
                <a:spcPct val="150000"/>
              </a:lnSpc>
              <a:spcAft>
                <a:spcPts val="0"/>
              </a:spcAft>
            </a:pPr>
            <a:r>
              <a:rPr lang="ru-RU" dirty="0">
                <a:latin typeface="Times New Roman" charset="0"/>
                <a:ea typeface="Times New Roman" charset="0"/>
              </a:rPr>
              <a:t>Впервые применение ультразвука с диагностическими целями было осуществлено австрийским психиатром </a:t>
            </a:r>
            <a:r>
              <a:rPr lang="en-US" dirty="0">
                <a:latin typeface="Times New Roman" charset="0"/>
                <a:ea typeface="Times New Roman" charset="0"/>
              </a:rPr>
              <a:t>Karl </a:t>
            </a:r>
            <a:r>
              <a:rPr lang="en-US" dirty="0" err="1">
                <a:latin typeface="Times New Roman" charset="0"/>
                <a:ea typeface="Times New Roman" charset="0"/>
              </a:rPr>
              <a:t>Dussik</a:t>
            </a:r>
            <a:r>
              <a:rPr lang="ru-RU" dirty="0">
                <a:latin typeface="Times New Roman" charset="0"/>
                <a:ea typeface="Times New Roman" charset="0"/>
              </a:rPr>
              <a:t> в 1942 году. </a:t>
            </a:r>
            <a:endParaRPr lang="ru-RU" dirty="0" smtClean="0">
              <a:latin typeface="Times New Roman" charset="0"/>
              <a:ea typeface="Times New Roman" charset="0"/>
            </a:endParaRPr>
          </a:p>
          <a:p>
            <a:pPr marL="285750" indent="-285750">
              <a:lnSpc>
                <a:spcPct val="150000"/>
              </a:lnSpc>
              <a:spcAft>
                <a:spcPts val="0"/>
              </a:spcAft>
              <a:buFont typeface="Arial" charset="0"/>
              <a:buChar char="•"/>
            </a:pPr>
            <a:r>
              <a:rPr lang="ru-RU" dirty="0" smtClean="0">
                <a:latin typeface="Times New Roman" charset="0"/>
                <a:ea typeface="Times New Roman" charset="0"/>
              </a:rPr>
              <a:t>эффективность </a:t>
            </a:r>
          </a:p>
          <a:p>
            <a:pPr marL="285750" indent="-285750">
              <a:lnSpc>
                <a:spcPct val="150000"/>
              </a:lnSpc>
              <a:spcAft>
                <a:spcPts val="0"/>
              </a:spcAft>
              <a:buFont typeface="Arial" charset="0"/>
              <a:buChar char="•"/>
            </a:pPr>
            <a:r>
              <a:rPr lang="ru-RU" dirty="0" smtClean="0">
                <a:latin typeface="Times New Roman" charset="0"/>
                <a:ea typeface="Times New Roman" charset="0"/>
              </a:rPr>
              <a:t>относительная дешевизна</a:t>
            </a:r>
            <a:endParaRPr lang="ru-RU" dirty="0">
              <a:latin typeface="Times New Roman" charset="0"/>
              <a:ea typeface="Times New Roman" charset="0"/>
            </a:endParaRPr>
          </a:p>
          <a:p>
            <a:pPr marL="285750" indent="-285750">
              <a:lnSpc>
                <a:spcPct val="150000"/>
              </a:lnSpc>
              <a:spcAft>
                <a:spcPts val="0"/>
              </a:spcAft>
              <a:buFont typeface="Arial" charset="0"/>
              <a:buChar char="•"/>
            </a:pPr>
            <a:r>
              <a:rPr lang="ru-RU" dirty="0" smtClean="0">
                <a:latin typeface="Times New Roman" charset="0"/>
                <a:ea typeface="Times New Roman" charset="0"/>
              </a:rPr>
              <a:t>простота применения </a:t>
            </a:r>
          </a:p>
          <a:p>
            <a:pPr marL="285750" indent="-285750">
              <a:lnSpc>
                <a:spcPct val="150000"/>
              </a:lnSpc>
              <a:spcAft>
                <a:spcPts val="0"/>
              </a:spcAft>
              <a:buFont typeface="Arial" charset="0"/>
              <a:buChar char="•"/>
            </a:pPr>
            <a:r>
              <a:rPr lang="ru-RU" dirty="0" smtClean="0">
                <a:latin typeface="Times New Roman" charset="0"/>
                <a:ea typeface="Times New Roman" charset="0"/>
              </a:rPr>
              <a:t>безвредность</a:t>
            </a:r>
            <a:endParaRPr lang="ru-RU" dirty="0">
              <a:effectLst/>
              <a:latin typeface="Times New Roman" charset="0"/>
              <a:ea typeface="Times New Roman" charset="0"/>
            </a:endParaRPr>
          </a:p>
        </p:txBody>
      </p:sp>
    </p:spTree>
    <p:extLst>
      <p:ext uri="{BB962C8B-B14F-4D97-AF65-F5344CB8AC3E}">
        <p14:creationId xmlns:p14="http://schemas.microsoft.com/office/powerpoint/2010/main" val="1197019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 ультразвукового метода</a:t>
            </a:r>
            <a:endParaRPr lang="ru-RU" dirty="0"/>
          </a:p>
        </p:txBody>
      </p:sp>
      <p:sp>
        <p:nvSpPr>
          <p:cNvPr id="3" name="Прямоугольник 2"/>
          <p:cNvSpPr/>
          <p:nvPr/>
        </p:nvSpPr>
        <p:spPr>
          <a:xfrm>
            <a:off x="677334" y="1528600"/>
            <a:ext cx="6096000" cy="3139321"/>
          </a:xfrm>
          <a:prstGeom prst="rect">
            <a:avLst/>
          </a:prstGeom>
        </p:spPr>
        <p:txBody>
          <a:bodyPr>
            <a:spAutoFit/>
          </a:bodyPr>
          <a:lstStyle/>
          <a:p>
            <a:r>
              <a:rPr lang="ru-RU" dirty="0">
                <a:latin typeface="Times New Roman" charset="0"/>
                <a:ea typeface="Times New Roman" charset="0"/>
              </a:rPr>
              <a:t>Ультразвук (УЗ) как и свет или рентгеновское излучение представляет собой волну. Как любая волна она имеет определённую длину и ширину. Скорость УЗ постоянна для каждой среды. Под действием УЗ волны наблюдается колебание частиц среды, через которую он проходит. Чем плотнее среда, тем выше её акустический импеданс, то есть отношение звукового давления к колебательной скорости. Чем больше разница акустических </a:t>
            </a:r>
            <a:r>
              <a:rPr lang="ru-RU" dirty="0" err="1">
                <a:latin typeface="Times New Roman" charset="0"/>
                <a:ea typeface="Times New Roman" charset="0"/>
              </a:rPr>
              <a:t>импедансов</a:t>
            </a:r>
            <a:r>
              <a:rPr lang="ru-RU" dirty="0">
                <a:latin typeface="Times New Roman" charset="0"/>
                <a:ea typeface="Times New Roman" charset="0"/>
              </a:rPr>
              <a:t> тканей, тем больше отражается УЗ на границе сред. Именно свойство отражения УЗ используется для диагностики. Коэффициент отражения называется </a:t>
            </a:r>
            <a:r>
              <a:rPr lang="ru-RU" dirty="0" err="1">
                <a:latin typeface="Times New Roman" charset="0"/>
                <a:ea typeface="Times New Roman" charset="0"/>
              </a:rPr>
              <a:t>эхогенностью</a:t>
            </a:r>
            <a:r>
              <a:rPr lang="ru-RU" dirty="0">
                <a:latin typeface="Times New Roman" charset="0"/>
                <a:ea typeface="Times New Roman" charset="0"/>
              </a:rPr>
              <a:t> ткани. </a:t>
            </a:r>
            <a:endParaRPr lang="ru-RU" dirty="0"/>
          </a:p>
        </p:txBody>
      </p:sp>
      <p:sp>
        <p:nvSpPr>
          <p:cNvPr id="4" name="Прямоугольник 3"/>
          <p:cNvSpPr/>
          <p:nvPr/>
        </p:nvSpPr>
        <p:spPr>
          <a:xfrm>
            <a:off x="677334" y="4667921"/>
            <a:ext cx="6096000" cy="1754326"/>
          </a:xfrm>
          <a:prstGeom prst="rect">
            <a:avLst/>
          </a:prstGeom>
        </p:spPr>
        <p:txBody>
          <a:bodyPr>
            <a:spAutoFit/>
          </a:bodyPr>
          <a:lstStyle/>
          <a:p>
            <a:r>
              <a:rPr lang="ru-RU" dirty="0">
                <a:latin typeface="Times New Roman" charset="0"/>
                <a:ea typeface="Times New Roman" charset="0"/>
              </a:rPr>
              <a:t>Помимо свойства отражения используется допплеровский эффект, то есть сдвиг частоты между принимаемым и передаваемым УЗ импульсами</a:t>
            </a:r>
            <a:r>
              <a:rPr lang="ru-RU" dirty="0" smtClean="0">
                <a:latin typeface="Times New Roman" charset="0"/>
                <a:ea typeface="Times New Roman" charset="0"/>
              </a:rPr>
              <a:t>. </a:t>
            </a:r>
            <a:r>
              <a:rPr lang="ru-RU" dirty="0">
                <a:latin typeface="Times New Roman" charset="0"/>
                <a:ea typeface="Times New Roman" charset="0"/>
              </a:rPr>
              <a:t>На доплеровский сдвиг влияют скорость кровотока, излучаемая частота и угол ввода луча. Благодаря доплеровскому эффекту имеется возможность изучать гемодинамику.</a:t>
            </a:r>
            <a:r>
              <a:rPr lang="ru-RU" dirty="0"/>
              <a:t> </a:t>
            </a:r>
          </a:p>
        </p:txBody>
      </p:sp>
      <p:pic>
        <p:nvPicPr>
          <p:cNvPr id="5" name="Рисунок 4"/>
          <p:cNvPicPr>
            <a:picLocks noChangeAspect="1"/>
          </p:cNvPicPr>
          <p:nvPr/>
        </p:nvPicPr>
        <p:blipFill>
          <a:blip r:embed="rId2"/>
          <a:stretch>
            <a:fillRect/>
          </a:stretch>
        </p:blipFill>
        <p:spPr>
          <a:xfrm>
            <a:off x="8262353" y="3574048"/>
            <a:ext cx="3175000" cy="317500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103" y="542758"/>
            <a:ext cx="2857500" cy="2857500"/>
          </a:xfrm>
          <a:prstGeom prst="rect">
            <a:avLst/>
          </a:prstGeom>
        </p:spPr>
      </p:pic>
    </p:spTree>
    <p:extLst>
      <p:ext uri="{BB962C8B-B14F-4D97-AF65-F5344CB8AC3E}">
        <p14:creationId xmlns:p14="http://schemas.microsoft.com/office/powerpoint/2010/main" val="16318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Главные области применения ультразвукового метода</a:t>
            </a:r>
            <a:endParaRPr lang="ru-RU" dirty="0"/>
          </a:p>
        </p:txBody>
      </p:sp>
      <p:sp>
        <p:nvSpPr>
          <p:cNvPr id="3" name="Прямоугольник 2"/>
          <p:cNvSpPr/>
          <p:nvPr/>
        </p:nvSpPr>
        <p:spPr>
          <a:xfrm>
            <a:off x="677334" y="2031168"/>
            <a:ext cx="6096000" cy="1200329"/>
          </a:xfrm>
          <a:prstGeom prst="rect">
            <a:avLst/>
          </a:prstGeom>
        </p:spPr>
        <p:txBody>
          <a:bodyPr>
            <a:spAutoFit/>
          </a:bodyPr>
          <a:lstStyle/>
          <a:p>
            <a:r>
              <a:rPr lang="ru-RU" dirty="0">
                <a:latin typeface="Times New Roman" charset="0"/>
                <a:ea typeface="Times New Roman" charset="0"/>
              </a:rPr>
              <a:t>УЗ диагностика в настоящее время служит главным амбулаторным методом, с которого начинается лучевое обследование  внутренних органов – печени, желчного пузыря, поджелудочной железы, селезёнки, а также почек.</a:t>
            </a:r>
            <a:r>
              <a:rPr lang="ru-RU" dirty="0"/>
              <a:t> </a:t>
            </a:r>
          </a:p>
        </p:txBody>
      </p:sp>
      <p:sp>
        <p:nvSpPr>
          <p:cNvPr id="4" name="Прямоугольник 3"/>
          <p:cNvSpPr/>
          <p:nvPr/>
        </p:nvSpPr>
        <p:spPr>
          <a:xfrm>
            <a:off x="567447" y="3231497"/>
            <a:ext cx="6096000" cy="646331"/>
          </a:xfrm>
          <a:prstGeom prst="rect">
            <a:avLst/>
          </a:prstGeom>
        </p:spPr>
        <p:txBody>
          <a:bodyPr>
            <a:spAutoFit/>
          </a:bodyPr>
          <a:lstStyle/>
          <a:p>
            <a:r>
              <a:rPr lang="ru-RU">
                <a:latin typeface="Times New Roman" charset="0"/>
                <a:ea typeface="Times New Roman" charset="0"/>
              </a:rPr>
              <a:t> В эндокринологии УЗИ позволяет выявлять различную патологию щитовидной железы и надпочечников. </a:t>
            </a:r>
            <a:endParaRPr lang="ru-RU"/>
          </a:p>
        </p:txBody>
      </p:sp>
      <p:sp>
        <p:nvSpPr>
          <p:cNvPr id="5" name="Прямоугольник 4"/>
          <p:cNvSpPr/>
          <p:nvPr/>
        </p:nvSpPr>
        <p:spPr>
          <a:xfrm>
            <a:off x="567447" y="3877828"/>
            <a:ext cx="6096000" cy="646331"/>
          </a:xfrm>
          <a:prstGeom prst="rect">
            <a:avLst/>
          </a:prstGeom>
        </p:spPr>
        <p:txBody>
          <a:bodyPr>
            <a:spAutoFit/>
          </a:bodyPr>
          <a:lstStyle/>
          <a:p>
            <a:r>
              <a:rPr lang="ru-RU" dirty="0">
                <a:latin typeface="Times New Roman" charset="0"/>
                <a:ea typeface="Times New Roman" charset="0"/>
              </a:rPr>
              <a:t>Вместе с маммографией, которая является ведущим методом в скрининге патологий молочных </a:t>
            </a:r>
            <a:r>
              <a:rPr lang="ru-RU" dirty="0" smtClean="0">
                <a:latin typeface="Times New Roman" charset="0"/>
                <a:ea typeface="Times New Roman" charset="0"/>
              </a:rPr>
              <a:t>желёз.</a:t>
            </a:r>
            <a:r>
              <a:rPr lang="ru-RU" dirty="0" smtClean="0"/>
              <a:t> </a:t>
            </a:r>
            <a:endParaRPr lang="ru-RU" dirty="0"/>
          </a:p>
        </p:txBody>
      </p:sp>
      <p:sp>
        <p:nvSpPr>
          <p:cNvPr id="6" name="Прямоугольник 5"/>
          <p:cNvSpPr/>
          <p:nvPr/>
        </p:nvSpPr>
        <p:spPr>
          <a:xfrm>
            <a:off x="567447" y="4570325"/>
            <a:ext cx="6096000" cy="1200329"/>
          </a:xfrm>
          <a:prstGeom prst="rect">
            <a:avLst/>
          </a:prstGeom>
        </p:spPr>
        <p:txBody>
          <a:bodyPr>
            <a:spAutoFit/>
          </a:bodyPr>
          <a:lstStyle/>
          <a:p>
            <a:r>
              <a:rPr lang="ru-RU">
                <a:latin typeface="Times New Roman" charset="0"/>
                <a:ea typeface="Times New Roman" charset="0"/>
              </a:rPr>
              <a:t>Обследования беременных женщин является обязательной процедурой для установления сроков беременности, различных отклонений протекания беременности и ранней внутриутробной диагностики пороков развития плода.</a:t>
            </a:r>
            <a:r>
              <a:rPr lang="ru-RU"/>
              <a:t> </a:t>
            </a:r>
          </a:p>
        </p:txBody>
      </p:sp>
    </p:spTree>
    <p:extLst>
      <p:ext uri="{BB962C8B-B14F-4D97-AF65-F5344CB8AC3E}">
        <p14:creationId xmlns:p14="http://schemas.microsoft.com/office/powerpoint/2010/main" val="929880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Главные области применения ультразвукового метода</a:t>
            </a:r>
            <a:endParaRPr lang="ru-RU" dirty="0"/>
          </a:p>
        </p:txBody>
      </p:sp>
      <p:sp>
        <p:nvSpPr>
          <p:cNvPr id="4" name="Прямоугольник 3"/>
          <p:cNvSpPr/>
          <p:nvPr/>
        </p:nvSpPr>
        <p:spPr>
          <a:xfrm>
            <a:off x="526744" y="2794557"/>
            <a:ext cx="6096000" cy="646331"/>
          </a:xfrm>
          <a:prstGeom prst="rect">
            <a:avLst/>
          </a:prstGeom>
        </p:spPr>
        <p:txBody>
          <a:bodyPr>
            <a:spAutoFit/>
          </a:bodyPr>
          <a:lstStyle/>
          <a:p>
            <a:r>
              <a:rPr lang="ru-RU" dirty="0">
                <a:latin typeface="Times New Roman" charset="0"/>
                <a:ea typeface="Times New Roman" charset="0"/>
              </a:rPr>
              <a:t> </a:t>
            </a:r>
            <a:r>
              <a:rPr lang="ru-RU" dirty="0" smtClean="0">
                <a:latin typeface="Times New Roman" charset="0"/>
                <a:ea typeface="Times New Roman" charset="0"/>
              </a:rPr>
              <a:t>В неврологии  - </a:t>
            </a:r>
            <a:r>
              <a:rPr lang="ru-RU" dirty="0" err="1" smtClean="0">
                <a:latin typeface="Times New Roman" charset="0"/>
                <a:ea typeface="Times New Roman" charset="0"/>
              </a:rPr>
              <a:t>нейросонография</a:t>
            </a:r>
            <a:r>
              <a:rPr lang="ru-RU" dirty="0" smtClean="0">
                <a:latin typeface="Times New Roman" charset="0"/>
                <a:ea typeface="Times New Roman" charset="0"/>
              </a:rPr>
              <a:t> и </a:t>
            </a:r>
            <a:r>
              <a:rPr lang="ru-RU" dirty="0" err="1" smtClean="0">
                <a:latin typeface="Times New Roman" charset="0"/>
                <a:ea typeface="Times New Roman" charset="0"/>
              </a:rPr>
              <a:t>интраоперационный</a:t>
            </a:r>
            <a:r>
              <a:rPr lang="ru-RU" dirty="0" smtClean="0">
                <a:latin typeface="Times New Roman" charset="0"/>
                <a:ea typeface="Times New Roman" charset="0"/>
              </a:rPr>
              <a:t> контроль</a:t>
            </a:r>
            <a:endParaRPr lang="ru-RU" dirty="0"/>
          </a:p>
        </p:txBody>
      </p:sp>
      <p:sp>
        <p:nvSpPr>
          <p:cNvPr id="5" name="Прямоугольник 4"/>
          <p:cNvSpPr/>
          <p:nvPr/>
        </p:nvSpPr>
        <p:spPr>
          <a:xfrm>
            <a:off x="567447" y="3534864"/>
            <a:ext cx="6096000" cy="646331"/>
          </a:xfrm>
          <a:prstGeom prst="rect">
            <a:avLst/>
          </a:prstGeom>
        </p:spPr>
        <p:txBody>
          <a:bodyPr>
            <a:spAutoFit/>
          </a:bodyPr>
          <a:lstStyle/>
          <a:p>
            <a:r>
              <a:rPr lang="ru-RU" dirty="0" smtClean="0">
                <a:latin typeface="Times New Roman" charset="0"/>
                <a:ea typeface="Times New Roman" charset="0"/>
                <a:cs typeface="Times New Roman" charset="0"/>
              </a:rPr>
              <a:t>В кардиологии </a:t>
            </a:r>
            <a:r>
              <a:rPr lang="mr-IN" dirty="0" smtClean="0">
                <a:latin typeface="Times New Roman" charset="0"/>
                <a:ea typeface="Times New Roman" charset="0"/>
                <a:cs typeface="Times New Roman" charset="0"/>
              </a:rPr>
              <a:t>–</a:t>
            </a:r>
            <a:r>
              <a:rPr lang="ru-RU" dirty="0" smtClean="0">
                <a:latin typeface="Times New Roman" charset="0"/>
                <a:ea typeface="Times New Roman" charset="0"/>
                <a:cs typeface="Times New Roman" charset="0"/>
              </a:rPr>
              <a:t> эхокардиография, в том числе </a:t>
            </a:r>
            <a:r>
              <a:rPr lang="ru-RU" dirty="0" err="1" smtClean="0">
                <a:latin typeface="Times New Roman" charset="0"/>
                <a:ea typeface="Times New Roman" charset="0"/>
                <a:cs typeface="Times New Roman" charset="0"/>
              </a:rPr>
              <a:t>трансэзофагеальная</a:t>
            </a:r>
            <a:endParaRPr lang="ru-RU" dirty="0">
              <a:latin typeface="Times New Roman" charset="0"/>
              <a:ea typeface="Times New Roman" charset="0"/>
              <a:cs typeface="Times New Roman" charset="0"/>
            </a:endParaRPr>
          </a:p>
        </p:txBody>
      </p:sp>
      <p:sp>
        <p:nvSpPr>
          <p:cNvPr id="6" name="Прямоугольник 5"/>
          <p:cNvSpPr/>
          <p:nvPr/>
        </p:nvSpPr>
        <p:spPr>
          <a:xfrm>
            <a:off x="526744" y="4275171"/>
            <a:ext cx="6096000" cy="646331"/>
          </a:xfrm>
          <a:prstGeom prst="rect">
            <a:avLst/>
          </a:prstGeom>
        </p:spPr>
        <p:txBody>
          <a:bodyPr>
            <a:spAutoFit/>
          </a:bodyPr>
          <a:lstStyle/>
          <a:p>
            <a:r>
              <a:rPr lang="ru-RU" dirty="0" smtClean="0">
                <a:latin typeface="Times New Roman" charset="0"/>
                <a:ea typeface="Times New Roman" charset="0"/>
                <a:cs typeface="Times New Roman" charset="0"/>
              </a:rPr>
              <a:t>Для исследования малого таза у мужчин и женщин, в том числе с использованием внутриполостных датчиков</a:t>
            </a:r>
            <a:endParaRPr lang="ru-RU" dirty="0">
              <a:latin typeface="Times New Roman" charset="0"/>
              <a:ea typeface="Times New Roman" charset="0"/>
              <a:cs typeface="Times New Roman" charset="0"/>
            </a:endParaRPr>
          </a:p>
        </p:txBody>
      </p:sp>
      <p:sp>
        <p:nvSpPr>
          <p:cNvPr id="7" name="Прямоугольник 6"/>
          <p:cNvSpPr/>
          <p:nvPr/>
        </p:nvSpPr>
        <p:spPr>
          <a:xfrm>
            <a:off x="567447" y="2192750"/>
            <a:ext cx="6014595" cy="507831"/>
          </a:xfrm>
          <a:prstGeom prst="rect">
            <a:avLst/>
          </a:prstGeom>
        </p:spPr>
        <p:txBody>
          <a:bodyPr wrap="none">
            <a:spAutoFit/>
          </a:bodyPr>
          <a:lstStyle/>
          <a:p>
            <a:pPr>
              <a:lnSpc>
                <a:spcPct val="150000"/>
              </a:lnSpc>
              <a:spcAft>
                <a:spcPts val="0"/>
              </a:spcAft>
            </a:pPr>
            <a:r>
              <a:rPr lang="ru-RU" dirty="0" smtClean="0">
                <a:latin typeface="Times New Roman" charset="0"/>
                <a:ea typeface="Times New Roman" charset="0"/>
              </a:rPr>
              <a:t>В </a:t>
            </a:r>
            <a:r>
              <a:rPr lang="ru-RU" dirty="0">
                <a:latin typeface="Times New Roman" charset="0"/>
                <a:ea typeface="Times New Roman" charset="0"/>
              </a:rPr>
              <a:t>офтальмологии для изучения сред глаза и тканей орбиты.</a:t>
            </a:r>
            <a:endParaRPr lang="ru-RU" dirty="0">
              <a:effectLst/>
              <a:latin typeface="Times New Roman" charset="0"/>
              <a:ea typeface="Times New Roman" charset="0"/>
            </a:endParaRPr>
          </a:p>
        </p:txBody>
      </p:sp>
      <p:sp>
        <p:nvSpPr>
          <p:cNvPr id="8" name="Прямоугольник 7"/>
          <p:cNvSpPr/>
          <p:nvPr/>
        </p:nvSpPr>
        <p:spPr>
          <a:xfrm>
            <a:off x="567447" y="5045352"/>
            <a:ext cx="6096000" cy="1200329"/>
          </a:xfrm>
          <a:prstGeom prst="rect">
            <a:avLst/>
          </a:prstGeom>
        </p:spPr>
        <p:txBody>
          <a:bodyPr>
            <a:spAutoFit/>
          </a:bodyPr>
          <a:lstStyle/>
          <a:p>
            <a:r>
              <a:rPr lang="ru-RU">
                <a:latin typeface="Times New Roman" charset="0"/>
                <a:ea typeface="Times New Roman" charset="0"/>
              </a:rPr>
              <a:t>УЗ диагностика сосудов осуществляется в реальном времени, демонстрируя не только просвет сосуда, но и его стенки, морфологию атеросклеротической бляшки и, что наиболее важно, даёт показатели кровотока. </a:t>
            </a:r>
            <a:endParaRPr lang="ru-RU"/>
          </a:p>
        </p:txBody>
      </p:sp>
      <p:pic>
        <p:nvPicPr>
          <p:cNvPr id="9" name="Рисунок 8"/>
          <p:cNvPicPr>
            <a:picLocks noChangeAspect="1"/>
          </p:cNvPicPr>
          <p:nvPr/>
        </p:nvPicPr>
        <p:blipFill>
          <a:blip r:embed="rId2"/>
          <a:stretch>
            <a:fillRect/>
          </a:stretch>
        </p:blipFill>
        <p:spPr>
          <a:xfrm>
            <a:off x="9468853" y="184939"/>
            <a:ext cx="2493718" cy="3695466"/>
          </a:xfrm>
          <a:prstGeom prst="rect">
            <a:avLst/>
          </a:prstGeom>
        </p:spPr>
      </p:pic>
      <p:pic>
        <p:nvPicPr>
          <p:cNvPr id="10" name="Рисунок 9"/>
          <p:cNvPicPr>
            <a:picLocks noChangeAspect="1"/>
          </p:cNvPicPr>
          <p:nvPr/>
        </p:nvPicPr>
        <p:blipFill>
          <a:blip r:embed="rId3"/>
          <a:stretch>
            <a:fillRect/>
          </a:stretch>
        </p:blipFill>
        <p:spPr>
          <a:xfrm>
            <a:off x="8671593" y="4081074"/>
            <a:ext cx="3290978" cy="2713614"/>
          </a:xfrm>
          <a:prstGeom prst="rect">
            <a:avLst/>
          </a:prstGeom>
        </p:spPr>
      </p:pic>
    </p:spTree>
    <p:extLst>
      <p:ext uri="{BB962C8B-B14F-4D97-AF65-F5344CB8AC3E}">
        <p14:creationId xmlns:p14="http://schemas.microsoft.com/office/powerpoint/2010/main" val="1628370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164" y="552754"/>
            <a:ext cx="8596668" cy="913190"/>
          </a:xfrm>
        </p:spPr>
        <p:txBody>
          <a:bodyPr/>
          <a:lstStyle/>
          <a:p>
            <a:r>
              <a:rPr lang="ru-RU" dirty="0" smtClean="0"/>
              <a:t>Наши сайты</a:t>
            </a:r>
            <a:endParaRPr lang="ru-RU" dirty="0"/>
          </a:p>
        </p:txBody>
      </p:sp>
      <p:sp>
        <p:nvSpPr>
          <p:cNvPr id="3" name="Текст 2"/>
          <p:cNvSpPr>
            <a:spLocks noGrp="1"/>
          </p:cNvSpPr>
          <p:nvPr>
            <p:ph type="body" idx="1"/>
          </p:nvPr>
        </p:nvSpPr>
        <p:spPr>
          <a:xfrm>
            <a:off x="241223" y="2388001"/>
            <a:ext cx="8696388" cy="3382840"/>
          </a:xfrm>
        </p:spPr>
        <p:txBody>
          <a:bodyPr>
            <a:normAutofit/>
          </a:bodyPr>
          <a:lstStyle/>
          <a:p>
            <a:r>
              <a:rPr lang="en-US" sz="2800" b="1" dirty="0" smtClean="0"/>
              <a:t>       mri-kholin.ru</a:t>
            </a:r>
          </a:p>
          <a:p>
            <a:endParaRPr lang="en-US" sz="2800" b="1" dirty="0" smtClean="0"/>
          </a:p>
          <a:p>
            <a:r>
              <a:rPr lang="en-US" sz="2800" b="1" dirty="0" smtClean="0"/>
              <a:t>       mrtspb.info </a:t>
            </a:r>
          </a:p>
          <a:p>
            <a:r>
              <a:rPr lang="en-US" sz="2800" b="1" dirty="0" smtClean="0"/>
              <a:t> </a:t>
            </a:r>
          </a:p>
          <a:p>
            <a:r>
              <a:rPr lang="en-US" sz="2800" b="1" dirty="0" smtClean="0"/>
              <a:t>       mrtktspb.ru</a:t>
            </a:r>
          </a:p>
          <a:p>
            <a:endParaRPr lang="en-US" sz="2800" b="1" dirty="0" smtClean="0"/>
          </a:p>
          <a:p>
            <a:endParaRPr lang="ru-RU" sz="2800" b="1" dirty="0"/>
          </a:p>
        </p:txBody>
      </p:sp>
      <p:pic>
        <p:nvPicPr>
          <p:cNvPr id="15362" name="Picture 2" descr="школа">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045" y="3603171"/>
            <a:ext cx="2981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mrtktsp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971" y="4672920"/>
            <a:ext cx="15049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Холин\Desktop\Фавикон.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77" y="3603171"/>
            <a:ext cx="437274" cy="39869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Холин\Desktop\фавикон.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841" y="2513253"/>
            <a:ext cx="521910" cy="50103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C:\Users\Холин\Desktop\заголовок сайта.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2958" y="2528511"/>
            <a:ext cx="36195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Users\Холин\Desktop\фавикон-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222" y="4672920"/>
            <a:ext cx="552530" cy="48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6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Ключевые принципы работы рентгеновской трубки </a:t>
            </a:r>
          </a:p>
        </p:txBody>
      </p:sp>
      <p:sp>
        <p:nvSpPr>
          <p:cNvPr id="3" name="Объект 2"/>
          <p:cNvSpPr>
            <a:spLocks noGrp="1"/>
          </p:cNvSpPr>
          <p:nvPr>
            <p:ph idx="1"/>
          </p:nvPr>
        </p:nvSpPr>
        <p:spPr/>
        <p:txBody>
          <a:bodyPr/>
          <a:lstStyle/>
          <a:p>
            <a:pPr lvl="0"/>
            <a:r>
              <a:rPr lang="ru-RU" dirty="0"/>
              <a:t>Рентгеновское излучение образуется в результате столкновения движущихся электронов с неподвижными ядрами анода</a:t>
            </a:r>
          </a:p>
          <a:p>
            <a:pPr lvl="0"/>
            <a:r>
              <a:rPr lang="ru-RU" dirty="0"/>
              <a:t>Вырабатывается 2 типа излучения – характеристическое и тормозное</a:t>
            </a:r>
          </a:p>
          <a:p>
            <a:pPr lvl="0"/>
            <a:r>
              <a:rPr lang="ru-RU" dirty="0"/>
              <a:t>Меняя напряжение и силу тока в трубке можно изменять свойства генерируемого рентгеновского излучения. Даже небольшое увеличения напряжения накаливания катода усилит «срыв» быстрых электронов и увеличит их поток в сторону анода. Анод вращается для рассеивания тепла, а расположен он так, чтобы генерируемое рентгеновское излучение было направлено в сторону пациента.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295" y="749300"/>
            <a:ext cx="3155546" cy="2114216"/>
          </a:xfrm>
          <a:prstGeom prst="rect">
            <a:avLst/>
          </a:prstGeom>
        </p:spPr>
      </p:pic>
    </p:spTree>
    <p:extLst>
      <p:ext uri="{BB962C8B-B14F-4D97-AF65-F5344CB8AC3E}">
        <p14:creationId xmlns:p14="http://schemas.microsoft.com/office/powerpoint/2010/main" val="117873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Спектр рентгеновского излучения</a:t>
            </a:r>
            <a:endParaRPr lang="ru-RU" dirty="0"/>
          </a:p>
        </p:txBody>
      </p:sp>
      <p:sp>
        <p:nvSpPr>
          <p:cNvPr id="3" name="Объект 2"/>
          <p:cNvSpPr>
            <a:spLocks noGrp="1"/>
          </p:cNvSpPr>
          <p:nvPr>
            <p:ph idx="1"/>
          </p:nvPr>
        </p:nvSpPr>
        <p:spPr>
          <a:xfrm>
            <a:off x="677335" y="1928629"/>
            <a:ext cx="4692107" cy="3733800"/>
          </a:xfrm>
        </p:spPr>
        <p:txBody>
          <a:bodyPr>
            <a:normAutofit fontScale="92500" lnSpcReduction="20000"/>
          </a:bodyPr>
          <a:lstStyle/>
          <a:p>
            <a:pPr marL="0" indent="0">
              <a:buNone/>
            </a:pPr>
            <a:r>
              <a:rPr lang="ru-RU" dirty="0"/>
              <a:t>В результате обоих механизмов формирования рентгеновского излучения электромагнитный пучок имеет определенный </a:t>
            </a:r>
            <a:r>
              <a:rPr lang="ru-RU" dirty="0" smtClean="0"/>
              <a:t>спектр. </a:t>
            </a:r>
            <a:r>
              <a:rPr lang="ru-RU" dirty="0"/>
              <a:t>На спектр можно влиять путем изменения силы тока и напряжения, а также дополнительным использованием фильтров для отсечения низкоэнергетических фотонов</a:t>
            </a:r>
            <a:r>
              <a:rPr lang="ru-RU" dirty="0" smtClean="0"/>
              <a:t>.</a:t>
            </a:r>
          </a:p>
          <a:p>
            <a:pPr marL="0" indent="0">
              <a:buNone/>
            </a:pPr>
            <a:r>
              <a:rPr lang="ru-RU" dirty="0"/>
              <a:t>С увеличением высокого напряжения (разности потенциалов на электродах трубки) возрастает энергия излучения и уменьшается длина волн рентгеновских лучей. Коротковолновое излучение при­нято называть «жестким». Оно обладает большей проникающей способностью, чем длинноволновое — «мягкое».</a:t>
            </a:r>
          </a:p>
          <a:p>
            <a:pPr marL="0" indent="0">
              <a:buNone/>
            </a:pPr>
            <a:endParaRPr lang="ru-RU" dirty="0"/>
          </a:p>
          <a:p>
            <a:pPr marL="0" indent="0">
              <a:buNone/>
            </a:pPr>
            <a:endParaRPr lang="ru-RU" dirty="0"/>
          </a:p>
        </p:txBody>
      </p:sp>
      <p:sp>
        <p:nvSpPr>
          <p:cNvPr id="6" name="Rectangle 4"/>
          <p:cNvSpPr>
            <a:spLocks noChangeArrowheads="1"/>
          </p:cNvSpPr>
          <p:nvPr/>
        </p:nvSpPr>
        <p:spPr bwMode="auto">
          <a:xfrm>
            <a:off x="6273209" y="3124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1" name="Picture 3" descr="рентгеновский спектр-обра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111" y="1928628"/>
            <a:ext cx="47879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2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Свойства рентгеновского излучения</a:t>
            </a:r>
            <a:endParaRPr lang="ru-RU" dirty="0"/>
          </a:p>
        </p:txBody>
      </p:sp>
      <p:sp>
        <p:nvSpPr>
          <p:cNvPr id="3" name="Объект 2"/>
          <p:cNvSpPr>
            <a:spLocks noGrp="1"/>
          </p:cNvSpPr>
          <p:nvPr>
            <p:ph idx="1"/>
          </p:nvPr>
        </p:nvSpPr>
        <p:spPr>
          <a:xfrm>
            <a:off x="677333" y="1775637"/>
            <a:ext cx="8945131" cy="4784651"/>
          </a:xfrm>
        </p:spPr>
        <p:txBody>
          <a:bodyPr>
            <a:normAutofit fontScale="92500" lnSpcReduction="20000"/>
          </a:bodyPr>
          <a:lstStyle/>
          <a:p>
            <a:pPr lvl="0"/>
            <a:r>
              <a:rPr lang="ru-RU" dirty="0"/>
              <a:t>Способность проникать через различные вещества, в том числе через органы и ткани человеческого тела, не пропускающие лучи видимого цвета.</a:t>
            </a:r>
          </a:p>
          <a:p>
            <a:pPr lvl="0"/>
            <a:r>
              <a:rPr lang="ru-RU" dirty="0"/>
              <a:t>Вызывать флюоресценцию: свечение некоторых химических соединений (активированные сульфиты цинка и кадмия, кристаллы </a:t>
            </a:r>
            <a:r>
              <a:rPr lang="ru-RU" dirty="0" err="1"/>
              <a:t>вольфрамата</a:t>
            </a:r>
            <a:r>
              <a:rPr lang="ru-RU" dirty="0"/>
              <a:t> кальция, платиносинеродистый барий). На этом свой­стве основано рентгеновское просвечивание, а также использова­ние усиливающих экранов при рентгенографии.</a:t>
            </a:r>
          </a:p>
          <a:p>
            <a:pPr lvl="0"/>
            <a:r>
              <a:rPr lang="ru-RU" dirty="0"/>
              <a:t>Оказывать фотохимическое действие: разлагать галоидные соединения серебра и вызывать почернение фотографических сло­ев (в том числе рентгенографической пленки). Это свойство лежит в основе получения рентгеновских снимков.</a:t>
            </a:r>
          </a:p>
          <a:p>
            <a:pPr lvl="0"/>
            <a:r>
              <a:rPr lang="ru-RU" dirty="0"/>
              <a:t>Вызывать физиологические и патологические (в зависимости от дозы) изменения в облученных органах и тканях— оказывать биологическое действие. </a:t>
            </a:r>
            <a:endParaRPr lang="ru-RU" dirty="0" smtClean="0"/>
          </a:p>
          <a:p>
            <a:pPr lvl="0"/>
            <a:r>
              <a:rPr lang="ru-RU" dirty="0" smtClean="0"/>
              <a:t>Передавать энергию излучения атомам и молекулам окружа­ющей среды, вызывая их возбуждение, а также распад на положи­тельные и отрицательные ионы — ионизационное действие. При определенных условиях между ионизационным эффектом и дозой облучения существует прямая зависимость. Это позволяет, оцени­вая с помощью специальных приборов (дозиметров) степень иони­зации воздуха, определить количество и качество рентгеновских лучей, применяемых для диагностики или терапии.</a:t>
            </a:r>
          </a:p>
          <a:p>
            <a:endParaRPr lang="ru-RU" dirty="0"/>
          </a:p>
        </p:txBody>
      </p:sp>
    </p:spTree>
    <p:extLst>
      <p:ext uri="{BB962C8B-B14F-4D97-AF65-F5344CB8AC3E}">
        <p14:creationId xmlns:p14="http://schemas.microsoft.com/office/powerpoint/2010/main" val="158963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Принципы получения и особенности рентгеновского изображения </a:t>
            </a:r>
            <a:r>
              <a:rPr lang="ru-RU" i="1" dirty="0"/>
              <a:t/>
            </a:r>
            <a:br>
              <a:rPr lang="ru-RU" i="1" dirty="0"/>
            </a:b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Луч, проходя сквозь ткани, взаимодействует с анатомическими структурами – поглощается или рассеивается. П</a:t>
            </a:r>
            <a:r>
              <a:rPr lang="ru-RU" dirty="0" smtClean="0"/>
              <a:t>оглощение </a:t>
            </a:r>
            <a:r>
              <a:rPr lang="ru-RU" dirty="0"/>
              <a:t>рентгеновских лучей, помимо их энер­гии, определяется атомным составом, удельным весом (плотнос­тью) и толщиной объекта. Чем тяжелее входящие в ткани хими­ческие элементы, больше их удельный вес и толщина слоя, тем интенсивней поглощается рентгеновское излучение. И, наоборот, ткани, состоящие из элементов с низким атомным номером, обыч­но имеют небольшой удельный вес и в меньшей степени поглоща­ют рентгеновы лучи</a:t>
            </a:r>
            <a:r>
              <a:rPr lang="ru-RU" dirty="0" smtClean="0"/>
              <a:t>.</a:t>
            </a:r>
          </a:p>
          <a:p>
            <a:pPr marL="0" indent="0">
              <a:buNone/>
            </a:pPr>
            <a:r>
              <a:rPr lang="ru-RU" dirty="0"/>
              <a:t>В</a:t>
            </a:r>
            <a:r>
              <a:rPr lang="ru-RU" dirty="0" smtClean="0"/>
              <a:t> </a:t>
            </a:r>
            <a:r>
              <a:rPr lang="ru-RU" dirty="0"/>
              <a:t>наибольшей степени рентгеновские лучи по­глощаются костями, значительно в меньшей степени — мягкими тканями (особенно жировой) и меньше всего тканями, содержа­щими воздух</a:t>
            </a:r>
            <a:r>
              <a:rPr lang="ru-RU" dirty="0" smtClean="0"/>
              <a:t>.</a:t>
            </a:r>
          </a:p>
          <a:p>
            <a:pPr marL="0" indent="0">
              <a:buNone/>
            </a:pPr>
            <a:r>
              <a:rPr lang="ru-RU" dirty="0"/>
              <a:t>в основе образования рентгеновского изобра­жения лежит неодинаковое поглощение рентгеновских лучей в ис­следуемых органах и тканях. Это так называемый абсорбционный закон рентгеновской дифференциации. </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42095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Ключевые положения формирования рентгеновского изображения </a:t>
            </a:r>
          </a:p>
        </p:txBody>
      </p:sp>
      <p:sp>
        <p:nvSpPr>
          <p:cNvPr id="3" name="Объект 2"/>
          <p:cNvSpPr>
            <a:spLocks noGrp="1"/>
          </p:cNvSpPr>
          <p:nvPr>
            <p:ph idx="1"/>
          </p:nvPr>
        </p:nvSpPr>
        <p:spPr>
          <a:xfrm>
            <a:off x="677334" y="2160589"/>
            <a:ext cx="7045272" cy="3880773"/>
          </a:xfrm>
        </p:spPr>
        <p:txBody>
          <a:bodyPr/>
          <a:lstStyle/>
          <a:p>
            <a:pPr lvl="0"/>
            <a:r>
              <a:rPr lang="ru-RU" dirty="0"/>
              <a:t>Рентгеновское изображение – это карта поглощения рентгеновских лучей</a:t>
            </a:r>
          </a:p>
          <a:p>
            <a:pPr lvl="0"/>
            <a:r>
              <a:rPr lang="ru-RU" dirty="0"/>
              <a:t>Степень поглощения зависит от плотности и толщины тканей</a:t>
            </a:r>
          </a:p>
          <a:p>
            <a:pPr lvl="0"/>
            <a:r>
              <a:rPr lang="ru-RU" dirty="0"/>
              <a:t>Описание рентгеновского изображение включает характеристику плотности ткани, что позволяет оценивать ее изменение в патологии</a:t>
            </a:r>
          </a:p>
          <a:p>
            <a:r>
              <a:rPr lang="ru-RU" dirty="0"/>
              <a:t>Разница в контрастности между смежными структурами  зависит от их плотности и толщины.</a:t>
            </a:r>
          </a:p>
          <a:p>
            <a:endParaRPr lang="ru-RU" dirty="0"/>
          </a:p>
        </p:txBody>
      </p:sp>
      <p:sp>
        <p:nvSpPr>
          <p:cNvPr id="4" name="Rectangle 2"/>
          <p:cNvSpPr>
            <a:spLocks noChangeArrowheads="1"/>
          </p:cNvSpPr>
          <p:nvPr/>
        </p:nvSpPr>
        <p:spPr bwMode="auto">
          <a:xfrm>
            <a:off x="7722606" y="15204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Picture 1" descr="патологическая контрастность-обра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06" y="1520456"/>
            <a:ext cx="3810000" cy="391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33913"/>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1021</TotalTime>
  <Words>3019</Words>
  <Application>Microsoft Macintosh PowerPoint</Application>
  <PresentationFormat>Широкоэкранный</PresentationFormat>
  <Paragraphs>268</Paragraphs>
  <Slides>48</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48</vt:i4>
      </vt:variant>
    </vt:vector>
  </HeadingPairs>
  <TitlesOfParts>
    <vt:vector size="57" baseType="lpstr">
      <vt:lpstr>Calibri</vt:lpstr>
      <vt:lpstr>Courier New</vt:lpstr>
      <vt:lpstr>Times New Roman</vt:lpstr>
      <vt:lpstr>Trebuchet MS</vt:lpstr>
      <vt:lpstr>Verdana</vt:lpstr>
      <vt:lpstr>Wingdings</vt:lpstr>
      <vt:lpstr>Wingdings 3</vt:lpstr>
      <vt:lpstr>Arial</vt:lpstr>
      <vt:lpstr>Аспект</vt:lpstr>
      <vt:lpstr>Основы лучевой диагностики</vt:lpstr>
      <vt:lpstr>Методы лучевой диагностики</vt:lpstr>
      <vt:lpstr>Рентгенологический метод</vt:lpstr>
      <vt:lpstr>Базовые основы рентгеновского метода</vt:lpstr>
      <vt:lpstr>Ключевые принципы работы рентгеновской трубки </vt:lpstr>
      <vt:lpstr>Спектр рентгеновского излучения</vt:lpstr>
      <vt:lpstr>Свойства рентгеновского излучения</vt:lpstr>
      <vt:lpstr>Принципы получения и особенности рентгеновского изображения  </vt:lpstr>
      <vt:lpstr>Ключевые положения формирования рентгеновского изображения </vt:lpstr>
      <vt:lpstr>Основные свойства рентгеновского изображения </vt:lpstr>
      <vt:lpstr>Основные методики рентгенологического исследования </vt:lpstr>
      <vt:lpstr>Области применения рентгенологии</vt:lpstr>
      <vt:lpstr>Основные требования к организации рентгенологических исследований </vt:lpstr>
      <vt:lpstr>Документация, учет и отчетность </vt:lpstr>
      <vt:lpstr>Основы безопасности рентгенологических исследований </vt:lpstr>
      <vt:lpstr>Основы Рентгеновской компьютерной томографии (КТ)</vt:lpstr>
      <vt:lpstr>Принципы получения КТ изображения</vt:lpstr>
      <vt:lpstr>Параметры КТ изображения</vt:lpstr>
      <vt:lpstr>Типы современных КТ аппаратов</vt:lpstr>
      <vt:lpstr>Основные области применения КТ</vt:lpstr>
      <vt:lpstr>Базовые основы МРТ</vt:lpstr>
      <vt:lpstr>Явление ЯМР</vt:lpstr>
      <vt:lpstr>Импульсные последовательности</vt:lpstr>
      <vt:lpstr>«классические» изображения</vt:lpstr>
      <vt:lpstr>МР-ангиография (сосудистая программа)</vt:lpstr>
      <vt:lpstr>МР-венография</vt:lpstr>
      <vt:lpstr>Диффузия, функциональный МРТ, спектроскопия</vt:lpstr>
      <vt:lpstr>Контрастирование</vt:lpstr>
      <vt:lpstr>Типы МР-томографов</vt:lpstr>
      <vt:lpstr>Безопасность МРТ</vt:lpstr>
      <vt:lpstr>Что диагностируют с помощью МРТ?</vt:lpstr>
      <vt:lpstr>Зачем делать МРТ?</vt:lpstr>
      <vt:lpstr>Опухоли и заболевания головного мозга</vt:lpstr>
      <vt:lpstr>Гидроцефалия</vt:lpstr>
      <vt:lpstr>Возрастные изменения</vt:lpstr>
      <vt:lpstr>Каскадная теория ДДЗП</vt:lpstr>
      <vt:lpstr>Артроз и синовиальные кисты</vt:lpstr>
      <vt:lpstr>Грыжи дисков</vt:lpstr>
      <vt:lpstr>Рецидивные боли после удаления грыжи диска</vt:lpstr>
      <vt:lpstr>МРТ коленного сустава</vt:lpstr>
      <vt:lpstr>МРТ плечевого сустава</vt:lpstr>
      <vt:lpstr>МРТ тазобедренных суставов</vt:lpstr>
      <vt:lpstr>Голеностопный сустав и стопа</vt:lpstr>
      <vt:lpstr>Основы ультразвуковой диагностики</vt:lpstr>
      <vt:lpstr>Принцип ультразвукового метода</vt:lpstr>
      <vt:lpstr>Главные области применения ультразвукового метода</vt:lpstr>
      <vt:lpstr>Главные области применения ультразвукового метода</vt:lpstr>
      <vt:lpstr>Наши сайты</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МРТ</dc:title>
  <dc:creator>Александр Холин</dc:creator>
  <cp:lastModifiedBy>Александр Холин</cp:lastModifiedBy>
  <cp:revision>112</cp:revision>
  <dcterms:created xsi:type="dcterms:W3CDTF">2016-12-12T13:50:18Z</dcterms:created>
  <dcterms:modified xsi:type="dcterms:W3CDTF">2017-09-02T16:10:42Z</dcterms:modified>
</cp:coreProperties>
</file>