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80297-9250-E146-A2CE-E2E40A03C968}" type="datetimeFigureOut">
              <a:rPr lang="ru-RU" smtClean="0"/>
              <a:t>06.10.17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8FA73-440A-0E49-9E13-03A49EC7C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2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"/>
          <p:cNvSpPr>
            <a:spLocks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03779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203780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03781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03782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203783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2107140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"/>
          <p:cNvSpPr>
            <a:spLocks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58051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258052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58053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58054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258055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1417513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1"/>
          <p:cNvSpPr>
            <a:spLocks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64195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264196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64197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64198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264199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1728042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79500" y="0"/>
            <a:ext cx="812800" cy="457200"/>
          </a:xfrm>
          <a:ln>
            <a:miter lim="800000"/>
          </a:ln>
        </p:spPr>
      </p:sp>
      <p:sp>
        <p:nvSpPr>
          <p:cNvPr id="294915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294916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94917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94918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294919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1562779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79500" y="0"/>
            <a:ext cx="812800" cy="457200"/>
          </a:xfrm>
          <a:ln>
            <a:miter lim="800000"/>
          </a:ln>
        </p:spPr>
      </p:sp>
      <p:sp>
        <p:nvSpPr>
          <p:cNvPr id="301059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301060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01061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01062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301063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747676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79500" y="0"/>
            <a:ext cx="812800" cy="457200"/>
          </a:xfrm>
          <a:ln>
            <a:miter lim="800000"/>
          </a:ln>
        </p:spPr>
      </p:sp>
      <p:sp>
        <p:nvSpPr>
          <p:cNvPr id="302083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302084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02085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02086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302087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1342797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79500" y="0"/>
            <a:ext cx="812800" cy="457200"/>
          </a:xfrm>
          <a:ln>
            <a:miter lim="800000"/>
          </a:ln>
        </p:spPr>
      </p:sp>
      <p:sp>
        <p:nvSpPr>
          <p:cNvPr id="304131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304132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04133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04134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304135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1204054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79500" y="0"/>
            <a:ext cx="812800" cy="457200"/>
          </a:xfrm>
          <a:ln>
            <a:miter lim="800000"/>
          </a:ln>
        </p:spPr>
      </p:sp>
      <p:sp>
        <p:nvSpPr>
          <p:cNvPr id="305155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305156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05157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05158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305159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772510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79500" y="0"/>
            <a:ext cx="812800" cy="457200"/>
          </a:xfrm>
          <a:ln>
            <a:miter lim="800000"/>
          </a:ln>
        </p:spPr>
      </p:sp>
      <p:sp>
        <p:nvSpPr>
          <p:cNvPr id="308227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308228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08229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08230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308231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1416498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79500" y="0"/>
            <a:ext cx="812800" cy="457200"/>
          </a:xfrm>
          <a:ln>
            <a:miter lim="800000"/>
          </a:ln>
        </p:spPr>
      </p:sp>
      <p:sp>
        <p:nvSpPr>
          <p:cNvPr id="323587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323588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23589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23590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323591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2107313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79500" y="0"/>
            <a:ext cx="812800" cy="457200"/>
          </a:xfrm>
          <a:ln>
            <a:miter lim="800000"/>
          </a:ln>
        </p:spPr>
      </p:sp>
      <p:sp>
        <p:nvSpPr>
          <p:cNvPr id="329731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329732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29733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29734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329735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163223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1"/>
          <p:cNvSpPr>
            <a:spLocks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05827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205828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05829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05830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205831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2069352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79500" y="0"/>
            <a:ext cx="812800" cy="457200"/>
          </a:xfrm>
          <a:ln>
            <a:miter lim="800000"/>
          </a:ln>
        </p:spPr>
      </p:sp>
      <p:sp>
        <p:nvSpPr>
          <p:cNvPr id="343043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343044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43045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43046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343047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528439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79500" y="0"/>
            <a:ext cx="812800" cy="457200"/>
          </a:xfrm>
          <a:ln>
            <a:miter lim="800000"/>
          </a:ln>
        </p:spPr>
      </p:sp>
      <p:sp>
        <p:nvSpPr>
          <p:cNvPr id="345091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345092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45093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45094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345095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117941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79500" y="0"/>
            <a:ext cx="812800" cy="457200"/>
          </a:xfrm>
          <a:ln>
            <a:miter lim="800000"/>
          </a:ln>
        </p:spPr>
      </p:sp>
      <p:sp>
        <p:nvSpPr>
          <p:cNvPr id="354307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354308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54309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54310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354311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151023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79500" y="0"/>
            <a:ext cx="812800" cy="457200"/>
          </a:xfrm>
          <a:ln>
            <a:miter lim="800000"/>
          </a:ln>
        </p:spPr>
      </p:sp>
      <p:sp>
        <p:nvSpPr>
          <p:cNvPr id="372739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372740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72741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72742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372743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1596704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79500" y="0"/>
            <a:ext cx="812800" cy="457200"/>
          </a:xfrm>
          <a:ln>
            <a:miter lim="800000"/>
          </a:ln>
        </p:spPr>
      </p:sp>
      <p:sp>
        <p:nvSpPr>
          <p:cNvPr id="377859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377860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77861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77862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377863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1125015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79500" y="0"/>
            <a:ext cx="812800" cy="457200"/>
          </a:xfrm>
          <a:ln>
            <a:miter lim="800000"/>
          </a:ln>
        </p:spPr>
      </p:sp>
      <p:sp>
        <p:nvSpPr>
          <p:cNvPr id="392195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392196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92197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392198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392199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113811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"/>
          <p:cNvSpPr>
            <a:spLocks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16067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216068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16069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16070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216071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193040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"/>
          <p:cNvSpPr>
            <a:spLocks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20163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220164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20165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20166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220167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41595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"/>
          <p:cNvSpPr>
            <a:spLocks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26307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226308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26309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26310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226311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939733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"/>
          <p:cNvSpPr>
            <a:spLocks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48835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248836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48837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48838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248839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211454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"/>
          <p:cNvSpPr>
            <a:spLocks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50883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250884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50885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50886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250887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1134045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"/>
          <p:cNvSpPr>
            <a:spLocks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53955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253956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53957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53958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253959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89752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"/>
          <p:cNvSpPr>
            <a:spLocks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54979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hangingPunct="1"/>
            <a:endParaRPr lang="ru-RU" altLang="ru-RU">
              <a:latin typeface="Arial" charset="0"/>
            </a:endParaRPr>
          </a:p>
        </p:txBody>
      </p:sp>
      <p:sp>
        <p:nvSpPr>
          <p:cNvPr id="254980" name="Rectangle 3"/>
          <p:cNvSpPr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54981" name="Rectangle 4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</a:p>
        </p:txBody>
      </p:sp>
      <p:sp>
        <p:nvSpPr>
          <p:cNvPr id="254982" name="Rectangle 5"/>
          <p:cNvSpPr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  <p:sp>
        <p:nvSpPr>
          <p:cNvPr id="254983" name="Rectangle 6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lang="ru-RU" altLang="ru-RU"/>
              <a:t>*</a:t>
            </a:r>
            <a:endParaRPr kumimoji="1" lang="ru-RU" altLang="ru-RU"/>
          </a:p>
        </p:txBody>
      </p:sp>
    </p:spTree>
    <p:extLst>
      <p:ext uri="{BB962C8B-B14F-4D97-AF65-F5344CB8AC3E}">
        <p14:creationId xmlns:p14="http://schemas.microsoft.com/office/powerpoint/2010/main" val="135503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D5B2-26CD-0C46-9655-1F2A064B1F44}" type="datetimeFigureOut">
              <a:rPr lang="ru-RU" smtClean="0"/>
              <a:t>06.10.17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45B-AA00-8A4A-9F60-CB53B55E1F4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D5B2-26CD-0C46-9655-1F2A064B1F44}" type="datetimeFigureOut">
              <a:rPr lang="ru-RU" smtClean="0"/>
              <a:t>06.10.17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45B-AA00-8A4A-9F60-CB53B55E1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D5B2-26CD-0C46-9655-1F2A064B1F44}" type="datetimeFigureOut">
              <a:rPr lang="ru-RU" smtClean="0"/>
              <a:t>06.10.17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45B-AA00-8A4A-9F60-CB53B55E1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D5B2-26CD-0C46-9655-1F2A064B1F44}" type="datetimeFigureOut">
              <a:rPr lang="ru-RU" smtClean="0"/>
              <a:t>06.10.17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45B-AA00-8A4A-9F60-CB53B55E1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D5B2-26CD-0C46-9655-1F2A064B1F44}" type="datetimeFigureOut">
              <a:rPr lang="ru-RU" smtClean="0"/>
              <a:t>06.10.17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45B-AA00-8A4A-9F60-CB53B55E1F4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D5B2-26CD-0C46-9655-1F2A064B1F44}" type="datetimeFigureOut">
              <a:rPr lang="ru-RU" smtClean="0"/>
              <a:t>06.10.17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45B-AA00-8A4A-9F60-CB53B55E1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D5B2-26CD-0C46-9655-1F2A064B1F44}" type="datetimeFigureOut">
              <a:rPr lang="ru-RU" smtClean="0"/>
              <a:t>06.10.17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45B-AA00-8A4A-9F60-CB53B55E1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D5B2-26CD-0C46-9655-1F2A064B1F44}" type="datetimeFigureOut">
              <a:rPr lang="ru-RU" smtClean="0"/>
              <a:t>06.10.17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45B-AA00-8A4A-9F60-CB53B55E1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D5B2-26CD-0C46-9655-1F2A064B1F44}" type="datetimeFigureOut">
              <a:rPr lang="ru-RU" smtClean="0"/>
              <a:t>06.10.17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45B-AA00-8A4A-9F60-CB53B55E1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CCD5B2-26CD-0C46-9655-1F2A064B1F44}" type="datetimeFigureOut">
              <a:rPr lang="ru-RU" smtClean="0"/>
              <a:t>06.10.17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59245B-AA00-8A4A-9F60-CB53B55E1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D5B2-26CD-0C46-9655-1F2A064B1F44}" type="datetimeFigureOut">
              <a:rPr lang="ru-RU" smtClean="0"/>
              <a:t>06.10.17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45B-AA00-8A4A-9F60-CB53B55E1F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CCD5B2-26CD-0C46-9655-1F2A064B1F44}" type="datetimeFigureOut">
              <a:rPr lang="ru-RU" smtClean="0"/>
              <a:t>06.10.17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59245B-AA00-8A4A-9F60-CB53B55E1F4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7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948" y="249061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/>
              <a:t>МРТ опухолей головного мозга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0196" y="2903837"/>
            <a:ext cx="8986752" cy="1388585"/>
          </a:xfrm>
        </p:spPr>
        <p:txBody>
          <a:bodyPr/>
          <a:lstStyle/>
          <a:p>
            <a:r>
              <a:rPr lang="ru-RU" dirty="0" smtClean="0"/>
              <a:t>Презентация для пациентов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23" y="3727093"/>
            <a:ext cx="2660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726" y="159020"/>
            <a:ext cx="2462444" cy="190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47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chemeClr val="folHlink"/>
                </a:solidFill>
              </a:rPr>
              <a:t>Множественные </a:t>
            </a:r>
            <a:r>
              <a:rPr lang="ru-RU" altLang="ru-RU" sz="2800" dirty="0" err="1" smtClean="0">
                <a:solidFill>
                  <a:schemeClr val="folHlink"/>
                </a:solidFill>
              </a:rPr>
              <a:t>менингиомы</a:t>
            </a:r>
            <a:r>
              <a:rPr lang="ru-RU" altLang="ru-RU" sz="2800" dirty="0" smtClean="0">
                <a:solidFill>
                  <a:schemeClr val="folHlink"/>
                </a:solidFill>
              </a:rPr>
              <a:t> при </a:t>
            </a:r>
            <a:r>
              <a:rPr lang="ru-RU" altLang="ru-RU" sz="2800" dirty="0" err="1" smtClean="0">
                <a:solidFill>
                  <a:schemeClr val="folHlink"/>
                </a:solidFill>
              </a:rPr>
              <a:t>нейрофиброматозе</a:t>
            </a:r>
            <a:r>
              <a:rPr lang="ru-RU" altLang="ru-RU" sz="2800" dirty="0" smtClean="0">
                <a:solidFill>
                  <a:schemeClr val="folHlink"/>
                </a:solidFill>
              </a:rPr>
              <a:t> 2 типа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5608638" y="5775325"/>
            <a:ext cx="4221162" cy="654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kumimoji="1" lang="ru-RU" altLang="ru-RU" sz="1200" dirty="0"/>
              <a:t>НФ2. </a:t>
            </a:r>
            <a:r>
              <a:rPr kumimoji="1" lang="ru-RU" altLang="ru-RU" sz="1200" dirty="0" err="1"/>
              <a:t>Менингиомы</a:t>
            </a:r>
            <a:r>
              <a:rPr kumimoji="1" lang="ru-RU" altLang="ru-RU" sz="1200" dirty="0"/>
              <a:t> с компрессией</a:t>
            </a:r>
          </a:p>
          <a:p>
            <a:pPr latinLnBrk="1" hangingPunct="1"/>
            <a:r>
              <a:rPr kumimoji="1" lang="ru-RU" altLang="ru-RU" sz="1200" dirty="0"/>
              <a:t> верхнего сагиттального синуса.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050925"/>
            <a:ext cx="34004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06475"/>
            <a:ext cx="20701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3429000"/>
            <a:ext cx="4152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8594619" y="1376737"/>
            <a:ext cx="2771881" cy="11918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kumimoji="1" lang="ru-RU" altLang="ru-RU" sz="1200" dirty="0"/>
              <a:t>НФ2. </a:t>
            </a:r>
            <a:r>
              <a:rPr kumimoji="1" lang="ru-RU" altLang="ru-RU" sz="1200" dirty="0" err="1"/>
              <a:t>Менингиомы</a:t>
            </a:r>
            <a:r>
              <a:rPr kumimoji="1" lang="ru-RU" altLang="ru-RU" sz="1200" dirty="0"/>
              <a:t> с </a:t>
            </a:r>
          </a:p>
          <a:p>
            <a:pPr latinLnBrk="1" hangingPunct="1"/>
            <a:r>
              <a:rPr kumimoji="1" lang="ru-RU" altLang="ru-RU" sz="1200" dirty="0"/>
              <a:t>компрессией пр.</a:t>
            </a:r>
          </a:p>
          <a:p>
            <a:pPr latinLnBrk="1" hangingPunct="1"/>
            <a:r>
              <a:rPr kumimoji="1" lang="ru-RU" altLang="ru-RU" sz="1200" dirty="0"/>
              <a:t>поперечного и </a:t>
            </a:r>
          </a:p>
          <a:p>
            <a:pPr latinLnBrk="1" hangingPunct="1"/>
            <a:r>
              <a:rPr kumimoji="1" lang="ru-RU" altLang="ru-RU" sz="1200" dirty="0"/>
              <a:t>верхнего </a:t>
            </a:r>
          </a:p>
          <a:p>
            <a:pPr latinLnBrk="1" hangingPunct="1"/>
            <a:r>
              <a:rPr kumimoji="1" lang="ru-RU" altLang="ru-RU" sz="1200" dirty="0"/>
              <a:t>сагиттального синусов.</a:t>
            </a:r>
          </a:p>
        </p:txBody>
      </p:sp>
    </p:spTree>
    <p:extLst>
      <p:ext uri="{BB962C8B-B14F-4D97-AF65-F5344CB8AC3E}">
        <p14:creationId xmlns:p14="http://schemas.microsoft.com/office/powerpoint/2010/main" val="18272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ru-RU"/>
              <a:t> </a:t>
            </a:r>
            <a:r>
              <a:rPr lang="ru-RU" altLang="ru-RU" sz="2800">
                <a:solidFill>
                  <a:schemeClr val="folHlink"/>
                </a:solidFill>
              </a:rPr>
              <a:t>Метастазы</a:t>
            </a:r>
            <a:r>
              <a:rPr lang="ru-RU" altLang="ru-RU"/>
              <a:t> </a:t>
            </a:r>
          </a:p>
        </p:txBody>
      </p:sp>
      <p:sp>
        <p:nvSpPr>
          <p:cNvPr id="57347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306512" y="1415267"/>
            <a:ext cx="762513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/>
              <a:t>   Составляют примерно 20% от всех опухолей головного мозга.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От 20 до 40% онкологических больных имеют метастазы в мозг.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 80-85% из них расположены </a:t>
            </a:r>
            <a:r>
              <a:rPr lang="ru-RU" altLang="ru-RU" dirty="0" err="1"/>
              <a:t>супратенториально</a:t>
            </a:r>
            <a:r>
              <a:rPr lang="ru-RU" altLang="ru-RU" dirty="0"/>
              <a:t>, 15% приходится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на мозжечок и 5% на ствол. Соответственно частоте первичных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опухолей пик приходится на пожилой возраст. Главные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 источники метастазов в мозг - рак легкого (50%), молочной железы, </a:t>
            </a:r>
            <a:r>
              <a:rPr lang="ru-RU" altLang="ru-RU" dirty="0" err="1"/>
              <a:t>меланобластома</a:t>
            </a:r>
            <a:r>
              <a:rPr lang="ru-RU" altLang="ru-RU" dirty="0"/>
              <a:t> (10%)  и опухоли желудочно-кишечного тракта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(5%). Важной особенностью метастазирования в мозг является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поздние клинические проявления, поэтому необходим скрининг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онкологических больных.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85" y="274638"/>
            <a:ext cx="2633093" cy="279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017" y="3287731"/>
            <a:ext cx="2623561" cy="278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28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3357937" y="21084"/>
            <a:ext cx="8229600" cy="776288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chemeClr val="folHlink"/>
                </a:solidFill>
              </a:rPr>
              <a:t>Метастазы </a:t>
            </a:r>
            <a:endParaRPr lang="ru-RU" altLang="ru-RU" sz="280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ChangeArrowheads="1"/>
          </p:cNvSpPr>
          <p:nvPr>
            <p:ph type="body" sz="half" idx="4294967295"/>
          </p:nvPr>
        </p:nvSpPr>
        <p:spPr>
          <a:xfrm>
            <a:off x="3686710" y="1171577"/>
            <a:ext cx="4738099" cy="1160658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altLang="ru-RU" sz="1600" dirty="0"/>
              <a:t>   Скрининг метастазов </a:t>
            </a:r>
            <a:r>
              <a:rPr lang="ru-RU" altLang="ru-RU" sz="1600" dirty="0" smtClean="0"/>
              <a:t>невозможен </a:t>
            </a:r>
            <a:r>
              <a:rPr lang="ru-RU" altLang="ru-RU" sz="1600" dirty="0"/>
              <a:t>без </a:t>
            </a:r>
            <a:r>
              <a:rPr lang="ru-RU" altLang="ru-RU" sz="1600" dirty="0" smtClean="0"/>
              <a:t>контрастирования, так </a:t>
            </a:r>
            <a:r>
              <a:rPr lang="ru-RU" altLang="ru-RU" sz="1600" dirty="0"/>
              <a:t>как </a:t>
            </a:r>
            <a:r>
              <a:rPr lang="ru-RU" altLang="ru-RU" sz="1600" dirty="0" smtClean="0"/>
              <a:t>слишком </a:t>
            </a:r>
            <a:r>
              <a:rPr lang="ru-RU" altLang="ru-RU" sz="1600" dirty="0"/>
              <a:t>высока вероятность </a:t>
            </a:r>
            <a:r>
              <a:rPr lang="ru-RU" altLang="ru-RU" sz="1600" dirty="0" smtClean="0"/>
              <a:t>пропустить </a:t>
            </a:r>
            <a:r>
              <a:rPr lang="ru-RU" altLang="ru-RU" sz="1600" dirty="0"/>
              <a:t>мелкие очаги. </a:t>
            </a:r>
            <a:r>
              <a:rPr lang="ru-RU" altLang="ru-RU" sz="1600" dirty="0" smtClean="0"/>
              <a:t>Тип </a:t>
            </a:r>
            <a:r>
              <a:rPr lang="ru-RU" altLang="ru-RU" sz="1600" dirty="0"/>
              <a:t>усиления может </a:t>
            </a:r>
            <a:r>
              <a:rPr lang="ru-RU" altLang="ru-RU" sz="1600" dirty="0" smtClean="0"/>
              <a:t>быть кольцевым </a:t>
            </a:r>
            <a:r>
              <a:rPr lang="ru-RU" altLang="ru-RU" sz="1600" dirty="0"/>
              <a:t>или узловым. 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669" y="123826"/>
            <a:ext cx="2608262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9" y="212726"/>
            <a:ext cx="26384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4" y="3125816"/>
            <a:ext cx="260826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28" y="2706440"/>
            <a:ext cx="25463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81" y="3149129"/>
            <a:ext cx="262255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443502" y="5930975"/>
            <a:ext cx="2578099" cy="4124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latinLnBrk="1" hangingPunct="1"/>
            <a:r>
              <a:rPr kumimoji="1" lang="ru-RU" altLang="ru-RU" sz="1200" dirty="0"/>
              <a:t>Множественные </a:t>
            </a:r>
          </a:p>
          <a:p>
            <a:pPr algn="ctr" latinLnBrk="1" hangingPunct="1"/>
            <a:r>
              <a:rPr kumimoji="1" lang="ru-RU" altLang="ru-RU" sz="1200" dirty="0"/>
              <a:t>милиарные метастазы.</a:t>
            </a:r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9058186" y="5930975"/>
            <a:ext cx="2290940" cy="441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latinLnBrk="1" hangingPunct="1"/>
            <a:r>
              <a:rPr kumimoji="1" lang="ru-RU" altLang="ru-RU" sz="1200" dirty="0" err="1"/>
              <a:t>Овсяноклеточный</a:t>
            </a:r>
            <a:r>
              <a:rPr kumimoji="1" lang="ru-RU" altLang="ru-RU" sz="1200" dirty="0"/>
              <a:t> </a:t>
            </a:r>
          </a:p>
          <a:p>
            <a:pPr algn="ctr" latinLnBrk="1" hangingPunct="1"/>
            <a:r>
              <a:rPr kumimoji="1" lang="ru-RU" altLang="ru-RU" sz="1200" dirty="0"/>
              <a:t>рак лёгкого.</a:t>
            </a:r>
          </a:p>
        </p:txBody>
      </p:sp>
    </p:spTree>
    <p:extLst>
      <p:ext uri="{BB962C8B-B14F-4D97-AF65-F5344CB8AC3E}">
        <p14:creationId xmlns:p14="http://schemas.microsoft.com/office/powerpoint/2010/main" val="15207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964059" y="99977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sz="2800"/>
              <a:t>Опухоли области шишковидной железы</a:t>
            </a:r>
          </a:p>
        </p:txBody>
      </p:sp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214045" y="1140183"/>
            <a:ext cx="8138846" cy="41201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kumimoji="1" lang="ru-RU" altLang="ru-RU" sz="1600" dirty="0"/>
              <a:t>Область шишковидной железы включает задний отрезок </a:t>
            </a:r>
            <a:r>
              <a:rPr kumimoji="1" lang="en-US" altLang="ru-RU" sz="1600" dirty="0"/>
              <a:t>III </a:t>
            </a:r>
            <a:r>
              <a:rPr kumimoji="1" lang="ru-RU" altLang="ru-RU" sz="1600" dirty="0" smtClean="0"/>
              <a:t>желудочка</a:t>
            </a:r>
            <a:r>
              <a:rPr kumimoji="1" lang="ru-RU" altLang="ru-RU" sz="1600" dirty="0"/>
              <a:t>, зрительные бугры (</a:t>
            </a:r>
            <a:r>
              <a:rPr kumimoji="1" lang="en-US" altLang="ru-RU" sz="1600" dirty="0"/>
              <a:t>thalamus) </a:t>
            </a:r>
            <a:r>
              <a:rPr kumimoji="1" lang="ru-RU" altLang="ru-RU" sz="1600" dirty="0"/>
              <a:t>цистерну четверохолмия и </a:t>
            </a:r>
            <a:r>
              <a:rPr kumimoji="1" lang="ru-RU" altLang="ru-RU" sz="1600" dirty="0" err="1" smtClean="0"/>
              <a:t>цистену</a:t>
            </a:r>
            <a:r>
              <a:rPr kumimoji="1" lang="ru-RU" altLang="ru-RU" sz="1600" dirty="0" smtClean="0"/>
              <a:t> </a:t>
            </a:r>
            <a:r>
              <a:rPr kumimoji="1" lang="ru-RU" altLang="ru-RU" sz="1600" dirty="0"/>
              <a:t>большой вены мозга. </a:t>
            </a:r>
            <a:endParaRPr kumimoji="1" lang="ru-RU" altLang="ru-RU" sz="1600" dirty="0" smtClean="0"/>
          </a:p>
          <a:p>
            <a:pPr latinLnBrk="1" hangingPunct="1"/>
            <a:r>
              <a:rPr kumimoji="1" lang="ru-RU" altLang="ru-RU" sz="1600" dirty="0" smtClean="0"/>
              <a:t>Шишковидная </a:t>
            </a:r>
            <a:r>
              <a:rPr kumimoji="1" lang="ru-RU" altLang="ru-RU" sz="1600" dirty="0"/>
              <a:t>железа была открыта в 30 </a:t>
            </a:r>
            <a:r>
              <a:rPr kumimoji="1" lang="ru-RU" altLang="ru-RU" sz="1600" dirty="0" err="1"/>
              <a:t>г.до</a:t>
            </a:r>
            <a:r>
              <a:rPr kumimoji="1" lang="ru-RU" altLang="ru-RU" sz="1600" dirty="0"/>
              <a:t> </a:t>
            </a:r>
            <a:r>
              <a:rPr kumimoji="1" lang="ru-RU" altLang="ru-RU" sz="1600" dirty="0" err="1" smtClean="0"/>
              <a:t>н.э.Герфилом</a:t>
            </a:r>
            <a:r>
              <a:rPr kumimoji="1" lang="ru-RU" altLang="ru-RU" sz="1600" dirty="0" smtClean="0"/>
              <a:t> </a:t>
            </a:r>
            <a:r>
              <a:rPr kumimoji="1" lang="ru-RU" altLang="ru-RU" sz="1600" dirty="0"/>
              <a:t>и названа так Галеном. Железа служит </a:t>
            </a:r>
            <a:r>
              <a:rPr kumimoji="1" lang="ru-RU" altLang="ru-RU" sz="1600" dirty="0" smtClean="0"/>
              <a:t>важным </a:t>
            </a:r>
            <a:r>
              <a:rPr kumimoji="1" lang="ru-RU" altLang="ru-RU" sz="1600" dirty="0"/>
              <a:t>связующим звеном между участками мозга и отвечает за </a:t>
            </a:r>
          </a:p>
          <a:p>
            <a:pPr latinLnBrk="1" hangingPunct="1"/>
            <a:r>
              <a:rPr kumimoji="1" lang="ru-RU" altLang="ru-RU" sz="1600" dirty="0"/>
              <a:t>часовые и календарные ритмы. Главный гормон - мелатонин. </a:t>
            </a:r>
          </a:p>
          <a:p>
            <a:pPr latinLnBrk="1" hangingPunct="1"/>
            <a:r>
              <a:rPr kumimoji="1" lang="ru-RU" altLang="ru-RU" sz="1600" dirty="0"/>
              <a:t>Опухоли этой локализации составляют около 9% от </a:t>
            </a:r>
            <a:r>
              <a:rPr kumimoji="1" lang="ru-RU" altLang="ru-RU" sz="1600" dirty="0" err="1" smtClean="0"/>
              <a:t>интракраниальных</a:t>
            </a:r>
            <a:r>
              <a:rPr kumimoji="1" lang="ru-RU" altLang="ru-RU" sz="1600" dirty="0" smtClean="0"/>
              <a:t> </a:t>
            </a:r>
          </a:p>
          <a:p>
            <a:pPr latinLnBrk="1" hangingPunct="1"/>
            <a:r>
              <a:rPr kumimoji="1" lang="ru-RU" altLang="ru-RU" sz="1600" dirty="0" smtClean="0"/>
              <a:t>образований</a:t>
            </a:r>
            <a:r>
              <a:rPr kumimoji="1" lang="ru-RU" altLang="ru-RU" sz="1600" dirty="0"/>
              <a:t>.</a:t>
            </a:r>
          </a:p>
          <a:p>
            <a:pPr latinLnBrk="1" hangingPunct="1"/>
            <a:r>
              <a:rPr kumimoji="1" lang="ru-RU" altLang="ru-RU" sz="1600" dirty="0"/>
              <a:t>К </a:t>
            </a:r>
            <a:r>
              <a:rPr kumimoji="1" lang="ru-RU" altLang="ru-RU" sz="1600" b="1" dirty="0" err="1"/>
              <a:t>паренхимальным</a:t>
            </a:r>
            <a:r>
              <a:rPr kumimoji="1" lang="ru-RU" altLang="ru-RU" sz="1600" b="1" dirty="0"/>
              <a:t> </a:t>
            </a:r>
            <a:r>
              <a:rPr kumimoji="1" lang="ru-RU" altLang="ru-RU" sz="1600" dirty="0"/>
              <a:t>опухолям шишковидной железы относятся </a:t>
            </a:r>
          </a:p>
          <a:p>
            <a:pPr latinLnBrk="1" hangingPunct="1"/>
            <a:r>
              <a:rPr kumimoji="1" lang="ru-RU" altLang="ru-RU" sz="1600" dirty="0"/>
              <a:t>опухоли, происходящие из </a:t>
            </a:r>
            <a:r>
              <a:rPr kumimoji="1" lang="ru-RU" altLang="ru-RU" sz="1600" dirty="0" err="1"/>
              <a:t>пинеоцитов</a:t>
            </a:r>
            <a:r>
              <a:rPr kumimoji="1" lang="ru-RU" altLang="ru-RU" sz="1600" dirty="0"/>
              <a:t>: ПИНЕОЦИТОМА, </a:t>
            </a:r>
          </a:p>
          <a:p>
            <a:pPr latinLnBrk="1" hangingPunct="1"/>
            <a:r>
              <a:rPr kumimoji="1" lang="ru-RU" altLang="ru-RU" sz="1600" dirty="0"/>
              <a:t>ПИНЕОБЛАСТОМА и ПИНЕАЛЬНАЯ ПАРЕНХИМАЛЬНАЯ ОПУХОЛЬ ПРОМЕЖУТОЧНОЙ ДИФФЕРЕНЦИРОВКИ.</a:t>
            </a:r>
          </a:p>
          <a:p>
            <a:pPr latinLnBrk="1" hangingPunct="1"/>
            <a:r>
              <a:rPr kumimoji="1" lang="ru-RU" altLang="ru-RU" sz="1600" dirty="0"/>
              <a:t>Кроме </a:t>
            </a:r>
            <a:r>
              <a:rPr kumimoji="1" lang="ru-RU" altLang="ru-RU" sz="1600" dirty="0" err="1"/>
              <a:t>паренхимальных</a:t>
            </a:r>
            <a:r>
              <a:rPr kumimoji="1" lang="ru-RU" altLang="ru-RU" sz="1600" dirty="0"/>
              <a:t> в этой области встречаются </a:t>
            </a:r>
          </a:p>
          <a:p>
            <a:pPr latinLnBrk="1" hangingPunct="1"/>
            <a:r>
              <a:rPr kumimoji="1" lang="ru-RU" altLang="ru-RU" sz="1600" b="1" dirty="0" err="1"/>
              <a:t>герминтативные</a:t>
            </a:r>
            <a:r>
              <a:rPr kumimoji="1" lang="ru-RU" altLang="ru-RU" sz="1600" dirty="0"/>
              <a:t>: ГЕРМИНОМА, ТЕРАТОМА, ХОРИОКАРЦИНОМА и </a:t>
            </a:r>
          </a:p>
          <a:p>
            <a:pPr latinLnBrk="1" hangingPunct="1"/>
            <a:r>
              <a:rPr kumimoji="1" lang="ru-RU" altLang="ru-RU" sz="1600" dirty="0"/>
              <a:t>ЭМБРИОНАЛЬНАЯ карцинома. 80% всех </a:t>
            </a:r>
            <a:r>
              <a:rPr kumimoji="1" lang="ru-RU" altLang="ru-RU" sz="1600" dirty="0" err="1"/>
              <a:t>герминтативных</a:t>
            </a:r>
            <a:r>
              <a:rPr kumimoji="1" lang="ru-RU" altLang="ru-RU" sz="1600" dirty="0"/>
              <a:t> опухолей локализуется в области шишковидной железы (на втором месте идет область турецкого седла).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09" y="215757"/>
            <a:ext cx="2418587" cy="209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388023" y="2492598"/>
            <a:ext cx="2310438" cy="5351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latinLnBrk="1" hangingPunct="1"/>
            <a:r>
              <a:rPr kumimoji="1" lang="ru-RU" altLang="ru-RU" sz="1200" dirty="0" err="1"/>
              <a:t>Пинеобластома</a:t>
            </a:r>
            <a:r>
              <a:rPr kumimoji="1" lang="ru-RU" altLang="ru-RU" sz="1200" dirty="0"/>
              <a:t>. </a:t>
            </a:r>
          </a:p>
          <a:p>
            <a:pPr algn="ctr" latinLnBrk="1" hangingPunct="1"/>
            <a:r>
              <a:rPr kumimoji="1" lang="ru-RU" altLang="ru-RU" sz="1200" dirty="0"/>
              <a:t>Т1 с контрастом.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154" y="3149513"/>
            <a:ext cx="2430542" cy="240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51369" y="5677554"/>
            <a:ext cx="922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герминома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172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2422525" y="274639"/>
            <a:ext cx="7467600" cy="871537"/>
          </a:xfrm>
        </p:spPr>
        <p:txBody>
          <a:bodyPr/>
          <a:lstStyle/>
          <a:p>
            <a:pPr eaLnBrk="1" hangingPunct="1"/>
            <a:r>
              <a:rPr lang="ru-RU" altLang="ru-RU" sz="2800"/>
              <a:t>Герминомы множественной локализации</a:t>
            </a:r>
          </a:p>
        </p:txBody>
      </p:sp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751709" y="1272892"/>
            <a:ext cx="7786116" cy="1339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kumimoji="1" lang="ru-RU" altLang="ru-RU" sz="1400" dirty="0"/>
              <a:t>Синхронное возникновение </a:t>
            </a:r>
            <a:r>
              <a:rPr kumimoji="1" lang="ru-RU" altLang="ru-RU" sz="1400" dirty="0" err="1"/>
              <a:t>герминомы</a:t>
            </a:r>
            <a:r>
              <a:rPr kumimoji="1" lang="ru-RU" altLang="ru-RU" sz="1400" dirty="0"/>
              <a:t> </a:t>
            </a:r>
            <a:r>
              <a:rPr kumimoji="1" lang="ru-RU" altLang="ru-RU" sz="1400" dirty="0" err="1"/>
              <a:t>супраселлярной</a:t>
            </a:r>
            <a:r>
              <a:rPr kumimoji="1" lang="ru-RU" altLang="ru-RU" sz="1400" dirty="0"/>
              <a:t> цистерны и шишковидной железы патогномонично для таких опухолей. </a:t>
            </a:r>
          </a:p>
          <a:p>
            <a:pPr latinLnBrk="1" hangingPunct="1"/>
            <a:r>
              <a:rPr kumimoji="1" lang="ru-RU" altLang="ru-RU" sz="1400" dirty="0"/>
              <a:t>Очень редко бывают </a:t>
            </a:r>
            <a:r>
              <a:rPr kumimoji="1" lang="ru-RU" altLang="ru-RU" sz="1400" dirty="0" err="1"/>
              <a:t>герминомы</a:t>
            </a:r>
            <a:r>
              <a:rPr kumimoji="1" lang="ru-RU" altLang="ru-RU" sz="1400" dirty="0"/>
              <a:t> зрительного бугра и базальных </a:t>
            </a:r>
          </a:p>
          <a:p>
            <a:pPr latinLnBrk="1" hangingPunct="1"/>
            <a:r>
              <a:rPr kumimoji="1" lang="ru-RU" altLang="ru-RU" sz="1400" dirty="0"/>
              <a:t>ядер. </a:t>
            </a:r>
            <a:r>
              <a:rPr kumimoji="1" lang="ru-RU" altLang="ru-RU" sz="1400" dirty="0" err="1"/>
              <a:t>Герминомы</a:t>
            </a:r>
            <a:r>
              <a:rPr kumimoji="1" lang="ru-RU" altLang="ru-RU" sz="1400" dirty="0"/>
              <a:t> </a:t>
            </a:r>
            <a:r>
              <a:rPr kumimoji="1" lang="ru-RU" altLang="ru-RU" sz="1400" dirty="0" err="1"/>
              <a:t>метастазируют</a:t>
            </a:r>
            <a:r>
              <a:rPr kumimoji="1" lang="ru-RU" altLang="ru-RU" sz="1400" dirty="0"/>
              <a:t> по </a:t>
            </a:r>
            <a:r>
              <a:rPr kumimoji="1" lang="ru-RU" altLang="ru-RU" sz="1400" dirty="0" err="1"/>
              <a:t>ликворным</a:t>
            </a:r>
            <a:r>
              <a:rPr kumimoji="1" lang="ru-RU" altLang="ru-RU" sz="1400" dirty="0"/>
              <a:t> путям.</a:t>
            </a:r>
          </a:p>
        </p:txBody>
      </p:sp>
      <p:pic>
        <p:nvPicPr>
          <p:cNvPr id="1013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22" y="158304"/>
            <a:ext cx="2847023" cy="264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769" y="3123342"/>
            <a:ext cx="2186262" cy="278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3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757363" y="251029"/>
            <a:ext cx="7467600" cy="871537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Неопухолевые процессы области </a:t>
            </a:r>
            <a:br>
              <a:rPr lang="ru-RU" altLang="ru-RU" sz="2800" dirty="0"/>
            </a:br>
            <a:r>
              <a:rPr lang="ru-RU" altLang="ru-RU" sz="2800" dirty="0"/>
              <a:t>шишковидной железы</a:t>
            </a:r>
          </a:p>
        </p:txBody>
      </p:sp>
      <p:sp>
        <p:nvSpPr>
          <p:cNvPr id="102403" name="Rectangle 2"/>
          <p:cNvSpPr>
            <a:spLocks noChangeArrowheads="1"/>
          </p:cNvSpPr>
          <p:nvPr/>
        </p:nvSpPr>
        <p:spPr bwMode="auto">
          <a:xfrm>
            <a:off x="433473" y="1795625"/>
            <a:ext cx="7067079" cy="33324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kumimoji="1" lang="ru-RU" altLang="ru-RU" dirty="0" err="1"/>
              <a:t>Пинеальная</a:t>
            </a:r>
            <a:r>
              <a:rPr kumimoji="1" lang="ru-RU" altLang="ru-RU" dirty="0"/>
              <a:t> киста встречается часто</a:t>
            </a:r>
            <a:r>
              <a:rPr kumimoji="1" lang="en-US" altLang="ru-RU" dirty="0"/>
              <a:t> (</a:t>
            </a:r>
            <a:r>
              <a:rPr kumimoji="1" lang="ru-RU" altLang="ru-RU" dirty="0"/>
              <a:t>свыше 20% населения). </a:t>
            </a:r>
          </a:p>
          <a:p>
            <a:pPr latinLnBrk="1" hangingPunct="1"/>
            <a:r>
              <a:rPr kumimoji="1" lang="ru-RU" altLang="ru-RU" dirty="0"/>
              <a:t>В редких случаях больших </a:t>
            </a:r>
            <a:r>
              <a:rPr kumimoji="1" lang="ru-RU" altLang="ru-RU" dirty="0" err="1"/>
              <a:t>пинеальных</a:t>
            </a:r>
            <a:r>
              <a:rPr kumimoji="1" lang="ru-RU" altLang="ru-RU" dirty="0"/>
              <a:t> кист сдавливается </a:t>
            </a:r>
          </a:p>
          <a:p>
            <a:pPr latinLnBrk="1" hangingPunct="1"/>
            <a:r>
              <a:rPr kumimoji="1" lang="ru-RU" altLang="ru-RU" dirty="0"/>
              <a:t>водопровод, что приводит к гидроцефалии и нарушению взора. </a:t>
            </a:r>
          </a:p>
          <a:p>
            <a:pPr latinLnBrk="1" hangingPunct="1"/>
            <a:r>
              <a:rPr kumimoji="1" lang="ru-RU" altLang="ru-RU" dirty="0"/>
              <a:t>При МРТ образование округлое, содержимое часто с </a:t>
            </a:r>
          </a:p>
          <a:p>
            <a:pPr latinLnBrk="1" hangingPunct="1"/>
            <a:r>
              <a:rPr kumimoji="1" lang="ru-RU" altLang="ru-RU" dirty="0"/>
              <a:t>повышенным содержанием белка, иногда геморрагическое. </a:t>
            </a:r>
          </a:p>
          <a:p>
            <a:pPr latinLnBrk="1" hangingPunct="1"/>
            <a:r>
              <a:rPr kumimoji="1" lang="ru-RU" altLang="ru-RU" dirty="0"/>
              <a:t>Встречается контрастное усиление по периферии.</a:t>
            </a:r>
          </a:p>
        </p:txBody>
      </p:sp>
      <p:pic>
        <p:nvPicPr>
          <p:cNvPr id="1024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603" y="234778"/>
            <a:ext cx="2752075" cy="256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896" y="3004752"/>
            <a:ext cx="250348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9"/>
            <a:ext cx="8229600" cy="746125"/>
          </a:xfrm>
        </p:spPr>
        <p:txBody>
          <a:bodyPr/>
          <a:lstStyle/>
          <a:p>
            <a:pPr eaLnBrk="1" hangingPunct="1"/>
            <a:r>
              <a:rPr lang="ru-RU" altLang="ru-RU" sz="2800"/>
              <a:t>Гипофиз</a:t>
            </a:r>
          </a:p>
        </p:txBody>
      </p:sp>
      <p:sp>
        <p:nvSpPr>
          <p:cNvPr id="104451" name="Rectangle 2"/>
          <p:cNvSpPr>
            <a:spLocks noChangeArrowheads="1"/>
          </p:cNvSpPr>
          <p:nvPr/>
        </p:nvSpPr>
        <p:spPr bwMode="auto">
          <a:xfrm>
            <a:off x="266700" y="1271975"/>
            <a:ext cx="8123238" cy="222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kumimoji="1" lang="ru-RU" altLang="ru-RU" sz="2000" dirty="0"/>
              <a:t>Эндокринный орган, расположенный в турецком седле. Вес 0,5-1,0 граммов. Продуцирует гормоны, стимулируемые </a:t>
            </a:r>
          </a:p>
          <a:p>
            <a:pPr latinLnBrk="1" hangingPunct="1"/>
            <a:r>
              <a:rPr kumimoji="1" lang="ru-RU" altLang="ru-RU" sz="2000" dirty="0" err="1"/>
              <a:t>релизинг</a:t>
            </a:r>
            <a:r>
              <a:rPr kumimoji="1" lang="ru-RU" altLang="ru-RU" sz="2000" dirty="0"/>
              <a:t>-факторами гипоталамуса. По рентгенограммам </a:t>
            </a:r>
          </a:p>
          <a:p>
            <a:pPr latinLnBrk="1" hangingPunct="1"/>
            <a:r>
              <a:rPr kumimoji="1" lang="ru-RU" altLang="ru-RU" sz="2000" dirty="0" err="1"/>
              <a:t>передне</a:t>
            </a:r>
            <a:r>
              <a:rPr kumimoji="1" lang="ru-RU" altLang="ru-RU" sz="2000" dirty="0"/>
              <a:t>-заднее измерение турецкого седла 17 мм, глубина - 13 </a:t>
            </a:r>
          </a:p>
          <a:p>
            <a:pPr latinLnBrk="1" hangingPunct="1"/>
            <a:r>
              <a:rPr kumimoji="1" lang="ru-RU" altLang="ru-RU" sz="2000" dirty="0"/>
              <a:t>мм. На МРТ </a:t>
            </a:r>
            <a:r>
              <a:rPr kumimoji="1" lang="ru-RU" altLang="ru-RU" sz="2000" dirty="0" err="1"/>
              <a:t>передне</a:t>
            </a:r>
            <a:r>
              <a:rPr kumimoji="1" lang="ru-RU" altLang="ru-RU" sz="2000" dirty="0"/>
              <a:t>-заднее измерение гипофиза - 12 мм, </a:t>
            </a:r>
          </a:p>
          <a:p>
            <a:pPr latinLnBrk="1" hangingPunct="1"/>
            <a:r>
              <a:rPr kumimoji="1" lang="ru-RU" altLang="ru-RU" sz="2000" dirty="0"/>
              <a:t>латеральное - 14 мм, высота до 8мм. Приподнята диафрагма до </a:t>
            </a:r>
          </a:p>
          <a:p>
            <a:pPr latinLnBrk="1" hangingPunct="1"/>
            <a:r>
              <a:rPr kumimoji="1" lang="ru-RU" altLang="ru-RU" sz="2000" dirty="0"/>
              <a:t>10-12 мм в пубертатном периоде и во время беременности.</a:t>
            </a: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96" y="3294467"/>
            <a:ext cx="4186366" cy="287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9"/>
            <a:ext cx="8229600" cy="746125"/>
          </a:xfrm>
        </p:spPr>
        <p:txBody>
          <a:bodyPr/>
          <a:lstStyle/>
          <a:p>
            <a:pPr eaLnBrk="1" hangingPunct="1"/>
            <a:r>
              <a:rPr lang="ru-RU" altLang="ru-RU" sz="2800"/>
              <a:t>Гипофиз</a:t>
            </a:r>
          </a:p>
        </p:txBody>
      </p:sp>
      <p:sp>
        <p:nvSpPr>
          <p:cNvPr id="105475" name="Rectangle 2"/>
          <p:cNvSpPr>
            <a:spLocks noChangeArrowheads="1"/>
          </p:cNvSpPr>
          <p:nvPr/>
        </p:nvSpPr>
        <p:spPr bwMode="auto">
          <a:xfrm>
            <a:off x="464408" y="1214438"/>
            <a:ext cx="9853484" cy="540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kumimoji="1" lang="ru-RU" altLang="ru-RU" dirty="0"/>
              <a:t>Приподнята диафрагма до 10-12 мм в пубертатном периоде и во время беременности.</a:t>
            </a:r>
          </a:p>
        </p:txBody>
      </p:sp>
      <p:pic>
        <p:nvPicPr>
          <p:cNvPr id="105476" name="Рисунок 4" descr="норма-SPGR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65" y="1948333"/>
            <a:ext cx="48577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9"/>
            <a:ext cx="8229600" cy="884237"/>
          </a:xfrm>
        </p:spPr>
        <p:txBody>
          <a:bodyPr/>
          <a:lstStyle/>
          <a:p>
            <a:pPr eaLnBrk="1" hangingPunct="1"/>
            <a:r>
              <a:rPr lang="ru-RU" altLang="ru-RU" sz="2800"/>
              <a:t>Аденома гипофиза</a:t>
            </a: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1220787" y="1158876"/>
            <a:ext cx="10239375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kumimoji="1" lang="ru-RU" altLang="ru-RU"/>
              <a:t>А</a:t>
            </a:r>
            <a:r>
              <a:rPr kumimoji="1" lang="ru-RU" altLang="ru-RU" sz="2000"/>
              <a:t>деномы гипофиза разделяют на макро- (более 10 мм) и </a:t>
            </a:r>
          </a:p>
          <a:p>
            <a:pPr latinLnBrk="1" hangingPunct="1"/>
            <a:r>
              <a:rPr kumimoji="1" lang="ru-RU" altLang="ru-RU" sz="2000"/>
              <a:t>микроаденомы (10 мм и меньше). Частота составляет 10-15% от</a:t>
            </a:r>
          </a:p>
          <a:p>
            <a:pPr latinLnBrk="1" hangingPunct="1"/>
            <a:r>
              <a:rPr kumimoji="1" lang="ru-RU" altLang="ru-RU" sz="2000"/>
              <a:t>внутричерепных опухолей. Обычно выявляются в возрасте 30-60 </a:t>
            </a:r>
          </a:p>
          <a:p>
            <a:pPr latinLnBrk="1" hangingPunct="1"/>
            <a:r>
              <a:rPr kumimoji="1" lang="ru-RU" altLang="ru-RU" sz="2000"/>
              <a:t>лет без различия по полу. Макроаденома имеет капсулу.</a:t>
            </a:r>
          </a:p>
          <a:p>
            <a:pPr latinLnBrk="1" hangingPunct="1"/>
            <a:r>
              <a:rPr kumimoji="1" lang="ru-RU" altLang="ru-RU" sz="2000"/>
              <a:t>Макроаденома изоинтенсивна на Т1- и Т2-, хорошо контрастируется, чаще целиком. Неоднородность опухоли связана с кистой и </a:t>
            </a:r>
          </a:p>
          <a:p>
            <a:pPr latinLnBrk="1" hangingPunct="1"/>
            <a:r>
              <a:rPr kumimoji="1" lang="ru-RU" altLang="ru-RU" sz="2000"/>
              <a:t>кровоизлиянием, очень редко амилоид.</a:t>
            </a:r>
          </a:p>
        </p:txBody>
      </p:sp>
      <p:pic>
        <p:nvPicPr>
          <p:cNvPr id="1085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3505200"/>
            <a:ext cx="1651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21075"/>
            <a:ext cx="1651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3535363"/>
            <a:ext cx="1651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535363"/>
            <a:ext cx="1651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Rectangle 7"/>
          <p:cNvSpPr>
            <a:spLocks noChangeArrowheads="1"/>
          </p:cNvSpPr>
          <p:nvPr/>
        </p:nvSpPr>
        <p:spPr bwMode="auto">
          <a:xfrm>
            <a:off x="2378075" y="5440363"/>
            <a:ext cx="3387725" cy="6268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latinLnBrk="1" hangingPunct="1"/>
            <a:r>
              <a:rPr kumimoji="1" lang="ru-RU" altLang="ru-RU" sz="1200" dirty="0" err="1"/>
              <a:t>Неконтрастированные</a:t>
            </a:r>
            <a:r>
              <a:rPr kumimoji="1" lang="ru-RU" altLang="ru-RU" sz="1200" dirty="0"/>
              <a:t> Т1-. </a:t>
            </a:r>
          </a:p>
          <a:p>
            <a:pPr algn="ctr" latinLnBrk="1" hangingPunct="1"/>
            <a:r>
              <a:rPr kumimoji="1" lang="ru-RU" altLang="ru-RU" sz="1200" dirty="0"/>
              <a:t>Неоднородность структуры </a:t>
            </a:r>
          </a:p>
          <a:p>
            <a:pPr algn="ctr" latinLnBrk="1" hangingPunct="1"/>
            <a:r>
              <a:rPr kumimoji="1" lang="ru-RU" altLang="ru-RU" sz="1200" dirty="0"/>
              <a:t>аденомы.</a:t>
            </a:r>
          </a:p>
        </p:txBody>
      </p:sp>
      <p:sp>
        <p:nvSpPr>
          <p:cNvPr id="108553" name="Rectangle 8"/>
          <p:cNvSpPr>
            <a:spLocks noChangeArrowheads="1"/>
          </p:cNvSpPr>
          <p:nvPr/>
        </p:nvSpPr>
        <p:spPr bwMode="auto">
          <a:xfrm>
            <a:off x="6384927" y="5456239"/>
            <a:ext cx="3419474" cy="6109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latinLnBrk="1" hangingPunct="1"/>
            <a:r>
              <a:rPr kumimoji="1" lang="ru-RU" altLang="ru-RU" sz="1200" dirty="0" err="1"/>
              <a:t>Контрастированные</a:t>
            </a:r>
            <a:r>
              <a:rPr kumimoji="1" lang="ru-RU" altLang="ru-RU" sz="1200" dirty="0"/>
              <a:t> Т1-. </a:t>
            </a:r>
          </a:p>
          <a:p>
            <a:pPr algn="ctr" latinLnBrk="1" hangingPunct="1"/>
            <a:r>
              <a:rPr kumimoji="1" lang="ru-RU" altLang="ru-RU" sz="1200" dirty="0"/>
              <a:t>Неоднородное усиление.</a:t>
            </a:r>
          </a:p>
        </p:txBody>
      </p:sp>
    </p:spTree>
    <p:extLst>
      <p:ext uri="{BB962C8B-B14F-4D97-AF65-F5344CB8AC3E}">
        <p14:creationId xmlns:p14="http://schemas.microsoft.com/office/powerpoint/2010/main" val="17104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097280" y="286603"/>
            <a:ext cx="9628385" cy="999271"/>
          </a:xfrm>
        </p:spPr>
        <p:txBody>
          <a:bodyPr/>
          <a:lstStyle/>
          <a:p>
            <a:pPr eaLnBrk="1" hangingPunct="1"/>
            <a:r>
              <a:rPr lang="ru-RU" altLang="ru-RU" sz="2800"/>
              <a:t>Аденома гипофиза</a:t>
            </a:r>
            <a:br>
              <a:rPr lang="ru-RU" altLang="ru-RU" sz="2800"/>
            </a:br>
            <a:r>
              <a:rPr lang="ru-RU" altLang="ru-RU" sz="2800"/>
              <a:t>исследование </a:t>
            </a:r>
            <a:r>
              <a:rPr lang="ru-RU" altLang="ru-RU" sz="2800" dirty="0" err="1"/>
              <a:t>микроаденом</a:t>
            </a:r>
            <a:endParaRPr lang="ru-RU" altLang="ru-RU" sz="2800" dirty="0"/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2309813" y="5357814"/>
            <a:ext cx="7155463" cy="5116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latinLnBrk="1" hangingPunct="1"/>
            <a:r>
              <a:rPr kumimoji="1" lang="ru-RU" altLang="ru-RU" sz="1200" dirty="0" err="1"/>
              <a:t>микроаденома</a:t>
            </a:r>
            <a:r>
              <a:rPr kumimoji="1" lang="ru-RU" altLang="ru-RU" sz="1200" dirty="0"/>
              <a:t>: </a:t>
            </a:r>
            <a:endParaRPr kumimoji="1" lang="en-US" altLang="ru-RU" sz="1200" dirty="0"/>
          </a:p>
          <a:p>
            <a:pPr algn="ctr" latinLnBrk="1" hangingPunct="1"/>
            <a:r>
              <a:rPr kumimoji="1" lang="ru-RU" altLang="ru-RU" sz="1200" dirty="0"/>
              <a:t>Т1 до и после </a:t>
            </a:r>
            <a:r>
              <a:rPr kumimoji="1" lang="ru-RU" altLang="ru-RU" sz="1200" dirty="0" smtClean="0"/>
              <a:t>контрастирования </a:t>
            </a:r>
            <a:endParaRPr kumimoji="1" lang="ru-RU" altLang="ru-RU" sz="1200" dirty="0"/>
          </a:p>
        </p:txBody>
      </p:sp>
      <p:pic>
        <p:nvPicPr>
          <p:cNvPr id="123908" name="Picture 2" descr="C:\Users\User.d-travma1\Documents\иллюстративный материал\иллюстрации\мозг\опухоли\гипофиз\микроаденома-корон-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1500188"/>
            <a:ext cx="364331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3" descr="C:\Users\User.d-travma1\Documents\иллюстративный материал\иллюстрации\мозг\опухоли\гипофиз\микроаденома-корон-контр-2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500188"/>
            <a:ext cx="3643313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4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chemeClr val="folHlink"/>
                </a:solidFill>
              </a:rPr>
              <a:t>Общая частота опухолей мозга</a:t>
            </a:r>
          </a:p>
        </p:txBody>
      </p:sp>
      <p:sp>
        <p:nvSpPr>
          <p:cNvPr id="3075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369870" y="1756881"/>
            <a:ext cx="5928188" cy="447953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Tx/>
              <a:buNone/>
            </a:pPr>
            <a:r>
              <a:rPr lang="ru-RU" altLang="ru-RU" sz="3700" dirty="0"/>
              <a:t>     </a:t>
            </a:r>
            <a:r>
              <a:rPr lang="ru-RU" altLang="ru-RU" sz="4800" dirty="0"/>
              <a:t>В целом опухоли составляют </a:t>
            </a:r>
            <a:r>
              <a:rPr lang="ru-RU" altLang="ru-RU" sz="4800" dirty="0">
                <a:solidFill>
                  <a:schemeClr val="hlink"/>
                </a:solidFill>
              </a:rPr>
              <a:t>4 - 5%</a:t>
            </a:r>
            <a:r>
              <a:rPr lang="ru-RU" altLang="ru-RU" sz="4800" dirty="0"/>
              <a:t> заболеваний ЦНС. От </a:t>
            </a:r>
          </a:p>
          <a:p>
            <a:pPr eaLnBrk="1" hangingPunct="1">
              <a:buFontTx/>
              <a:buNone/>
            </a:pPr>
            <a:r>
              <a:rPr lang="ru-RU" altLang="ru-RU" sz="4800" dirty="0"/>
              <a:t>опухолей ЦНС на головной мозг приходится 85-90% случаев. </a:t>
            </a:r>
          </a:p>
          <a:p>
            <a:pPr eaLnBrk="1" hangingPunct="1">
              <a:buFontTx/>
              <a:buNone/>
            </a:pPr>
            <a:r>
              <a:rPr lang="ru-RU" altLang="ru-RU" sz="4800" dirty="0"/>
              <a:t>По отношению к опухолям всех локализаций на мозг приходится </a:t>
            </a:r>
          </a:p>
          <a:p>
            <a:pPr eaLnBrk="1" hangingPunct="1">
              <a:buFontTx/>
              <a:buNone/>
            </a:pPr>
            <a:r>
              <a:rPr lang="ru-RU" altLang="ru-RU" sz="4800" dirty="0"/>
              <a:t>всего 2%.</a:t>
            </a:r>
          </a:p>
          <a:p>
            <a:pPr eaLnBrk="1" hangingPunct="1">
              <a:buFontTx/>
              <a:buNone/>
            </a:pPr>
            <a:r>
              <a:rPr lang="ru-RU" altLang="ru-RU" sz="4800" dirty="0"/>
              <a:t>  </a:t>
            </a:r>
            <a:r>
              <a:rPr lang="ru-RU" altLang="ru-RU" sz="4800" dirty="0">
                <a:solidFill>
                  <a:schemeClr val="hlink"/>
                </a:solidFill>
              </a:rPr>
              <a:t>У взрослых</a:t>
            </a:r>
            <a:r>
              <a:rPr lang="ru-RU" altLang="ru-RU" sz="4800" dirty="0"/>
              <a:t> опухоли в подавляющем большинстве расположены</a:t>
            </a:r>
          </a:p>
          <a:p>
            <a:pPr eaLnBrk="1" hangingPunct="1">
              <a:buFontTx/>
              <a:buNone/>
            </a:pPr>
            <a:r>
              <a:rPr lang="ru-RU" altLang="ru-RU" sz="4800" dirty="0"/>
              <a:t>выше намета мозжечка. Относятся они в основном к </a:t>
            </a:r>
          </a:p>
          <a:p>
            <a:pPr eaLnBrk="1" hangingPunct="1">
              <a:buFontTx/>
              <a:buNone/>
            </a:pPr>
            <a:r>
              <a:rPr lang="ru-RU" altLang="ru-RU" sz="4800" dirty="0"/>
              <a:t>нейроэпителиальному (глиальному) ряду. </a:t>
            </a:r>
            <a:r>
              <a:rPr lang="ru-RU" altLang="ru-RU" sz="4800" dirty="0" err="1"/>
              <a:t>Инфратенториальные</a:t>
            </a:r>
            <a:r>
              <a:rPr lang="ru-RU" altLang="ru-RU" sz="4800" dirty="0"/>
              <a:t> </a:t>
            </a:r>
          </a:p>
          <a:p>
            <a:pPr eaLnBrk="1" hangingPunct="1">
              <a:buFontTx/>
              <a:buNone/>
            </a:pPr>
            <a:r>
              <a:rPr lang="ru-RU" altLang="ru-RU" sz="4800" dirty="0"/>
              <a:t>опухоли у взрослых встречаются заметно реже, чем </a:t>
            </a:r>
          </a:p>
          <a:p>
            <a:pPr eaLnBrk="1" hangingPunct="1">
              <a:buFontTx/>
              <a:buNone/>
            </a:pPr>
            <a:r>
              <a:rPr lang="ru-RU" altLang="ru-RU" sz="4800" dirty="0"/>
              <a:t>супратенториальные. Небольшая часть опухолей имеет </a:t>
            </a:r>
          </a:p>
          <a:p>
            <a:pPr eaLnBrk="1" hangingPunct="1">
              <a:buFontTx/>
              <a:buNone/>
            </a:pPr>
            <a:r>
              <a:rPr lang="ru-RU" altLang="ru-RU" sz="4800" dirty="0">
                <a:solidFill>
                  <a:schemeClr val="hlink"/>
                </a:solidFill>
              </a:rPr>
              <a:t>наследственное происхождение</a:t>
            </a:r>
            <a:r>
              <a:rPr lang="ru-RU" altLang="ru-RU" sz="4800" dirty="0"/>
              <a:t> и связана с хромосомными </a:t>
            </a:r>
          </a:p>
          <a:p>
            <a:pPr eaLnBrk="1" hangingPunct="1">
              <a:buFontTx/>
              <a:buNone/>
            </a:pPr>
            <a:r>
              <a:rPr lang="ru-RU" altLang="ru-RU" sz="4800" dirty="0"/>
              <a:t>нарушениями: </a:t>
            </a:r>
            <a:r>
              <a:rPr lang="ru-RU" altLang="ru-RU" sz="4800" dirty="0" err="1"/>
              <a:t>нейрофиброматоз</a:t>
            </a:r>
            <a:r>
              <a:rPr lang="ru-RU" altLang="ru-RU" sz="4800" dirty="0"/>
              <a:t> тип </a:t>
            </a:r>
            <a:r>
              <a:rPr lang="en-US" altLang="ru-RU" sz="4800" dirty="0"/>
              <a:t>I </a:t>
            </a:r>
            <a:r>
              <a:rPr lang="ru-RU" altLang="ru-RU" sz="4800" dirty="0"/>
              <a:t>(17q11), </a:t>
            </a:r>
            <a:r>
              <a:rPr lang="ru-RU" altLang="ru-RU" sz="4800" dirty="0" err="1"/>
              <a:t>нейрофиброматоз</a:t>
            </a:r>
            <a:r>
              <a:rPr lang="ru-RU" altLang="ru-RU" sz="4800" dirty="0"/>
              <a:t> </a:t>
            </a:r>
          </a:p>
          <a:p>
            <a:pPr eaLnBrk="1" hangingPunct="1">
              <a:buFontTx/>
              <a:buNone/>
            </a:pPr>
            <a:r>
              <a:rPr lang="ru-RU" altLang="ru-RU" sz="4800" dirty="0"/>
              <a:t>тип II (22q12), болезнь </a:t>
            </a:r>
            <a:r>
              <a:rPr lang="ru-RU" altLang="ru-RU" sz="4800" dirty="0" err="1"/>
              <a:t>Гиппеля-Линдау</a:t>
            </a:r>
            <a:r>
              <a:rPr lang="ru-RU" altLang="ru-RU" sz="4800" dirty="0"/>
              <a:t> (3p25-26), туберозный </a:t>
            </a:r>
          </a:p>
          <a:p>
            <a:pPr eaLnBrk="1" hangingPunct="1">
              <a:buFontTx/>
              <a:buNone/>
            </a:pPr>
            <a:r>
              <a:rPr lang="ru-RU" altLang="ru-RU" sz="4800" dirty="0"/>
              <a:t>склероз (9q34, 16p13), синдром Ли-</a:t>
            </a:r>
            <a:r>
              <a:rPr lang="ru-RU" altLang="ru-RU" sz="4800" dirty="0" err="1"/>
              <a:t>Фромени</a:t>
            </a:r>
            <a:r>
              <a:rPr lang="ru-RU" altLang="ru-RU" sz="4800" dirty="0"/>
              <a:t> (17p13), синдром </a:t>
            </a:r>
          </a:p>
          <a:p>
            <a:pPr eaLnBrk="1" hangingPunct="1">
              <a:buFontTx/>
              <a:buNone/>
            </a:pPr>
            <a:r>
              <a:rPr lang="ru-RU" altLang="ru-RU" sz="4800" dirty="0" err="1"/>
              <a:t>Туркота</a:t>
            </a:r>
            <a:r>
              <a:rPr lang="ru-RU" altLang="ru-RU" sz="4800" dirty="0"/>
              <a:t> тип 1</a:t>
            </a:r>
            <a:r>
              <a:rPr lang="en-US" altLang="ru-RU" sz="4800" dirty="0"/>
              <a:t> </a:t>
            </a:r>
            <a:r>
              <a:rPr lang="ru-RU" altLang="ru-RU" sz="4800" dirty="0"/>
              <a:t>(3p21, 7p22), синдром </a:t>
            </a:r>
            <a:r>
              <a:rPr lang="ru-RU" altLang="ru-RU" sz="4800" dirty="0" err="1"/>
              <a:t>Туркота</a:t>
            </a:r>
            <a:r>
              <a:rPr lang="ru-RU" altLang="ru-RU" sz="4800" dirty="0"/>
              <a:t> тип 2 (5q21), синдром </a:t>
            </a:r>
          </a:p>
          <a:p>
            <a:pPr eaLnBrk="1" hangingPunct="1">
              <a:buFontTx/>
              <a:buNone/>
            </a:pPr>
            <a:r>
              <a:rPr lang="ru-RU" altLang="ru-RU" sz="4800" dirty="0" err="1"/>
              <a:t>невоида</a:t>
            </a:r>
            <a:r>
              <a:rPr lang="ru-RU" altLang="ru-RU" sz="4800" dirty="0"/>
              <a:t> базально-клеточной карциномы (9q22.3). 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       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79" y="1587161"/>
            <a:ext cx="3568700" cy="42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85992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8"/>
            <a:ext cx="8229600" cy="957262"/>
          </a:xfrm>
        </p:spPr>
        <p:txBody>
          <a:bodyPr/>
          <a:lstStyle/>
          <a:p>
            <a:pPr eaLnBrk="1" hangingPunct="1"/>
            <a:r>
              <a:rPr lang="ru-RU" altLang="ru-RU" sz="2800"/>
              <a:t>Краниофарингиома</a:t>
            </a:r>
          </a:p>
        </p:txBody>
      </p:sp>
      <p:sp>
        <p:nvSpPr>
          <p:cNvPr id="130051" name="Rectangle 2"/>
          <p:cNvSpPr>
            <a:spLocks noChangeArrowheads="1"/>
          </p:cNvSpPr>
          <p:nvPr/>
        </p:nvSpPr>
        <p:spPr bwMode="auto">
          <a:xfrm>
            <a:off x="236582" y="1423901"/>
            <a:ext cx="5830586" cy="27526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kumimoji="1" lang="ru-RU" altLang="ru-RU" dirty="0" err="1"/>
              <a:t>Краниофарингиома</a:t>
            </a:r>
            <a:r>
              <a:rPr kumimoji="1" lang="ru-RU" altLang="ru-RU" dirty="0"/>
              <a:t> - доброкачественная медленно растущая </a:t>
            </a:r>
            <a:r>
              <a:rPr kumimoji="1" lang="ru-RU" altLang="ru-RU" dirty="0" err="1" smtClean="0"/>
              <a:t>внеосевая</a:t>
            </a:r>
            <a:r>
              <a:rPr kumimoji="1" lang="ru-RU" altLang="ru-RU" dirty="0" smtClean="0"/>
              <a:t> </a:t>
            </a:r>
            <a:r>
              <a:rPr kumimoji="1" lang="ru-RU" altLang="ru-RU" dirty="0"/>
              <a:t>опухоль. Частота 3-5% от </a:t>
            </a:r>
            <a:endParaRPr kumimoji="1" lang="ru-RU" altLang="ru-RU" dirty="0" smtClean="0"/>
          </a:p>
          <a:p>
            <a:pPr latinLnBrk="1" hangingPunct="1"/>
            <a:r>
              <a:rPr kumimoji="1" lang="ru-RU" altLang="ru-RU" dirty="0" smtClean="0"/>
              <a:t>внутричерепных </a:t>
            </a:r>
            <a:r>
              <a:rPr kumimoji="1" lang="ru-RU" altLang="ru-RU" dirty="0"/>
              <a:t>опухолей во всех возрастных группах и 6-10% от опухолей мозга у детей. У детей это </a:t>
            </a:r>
            <a:endParaRPr kumimoji="1" lang="ru-RU" altLang="ru-RU" dirty="0" smtClean="0"/>
          </a:p>
          <a:p>
            <a:pPr latinLnBrk="1" hangingPunct="1"/>
            <a:r>
              <a:rPr kumimoji="1" lang="ru-RU" altLang="ru-RU" dirty="0" smtClean="0"/>
              <a:t>самая частая </a:t>
            </a:r>
            <a:r>
              <a:rPr kumimoji="1" lang="ru-RU" altLang="ru-RU" dirty="0" err="1"/>
              <a:t>неглиальная</a:t>
            </a:r>
            <a:r>
              <a:rPr kumimoji="1" lang="ru-RU" altLang="ru-RU" dirty="0"/>
              <a:t> опухоль и составляет </a:t>
            </a:r>
            <a:endParaRPr kumimoji="1" lang="ru-RU" altLang="ru-RU" dirty="0" smtClean="0"/>
          </a:p>
          <a:p>
            <a:pPr latinLnBrk="1" hangingPunct="1"/>
            <a:r>
              <a:rPr kumimoji="1" lang="ru-RU" altLang="ru-RU" dirty="0" smtClean="0"/>
              <a:t>54</a:t>
            </a:r>
            <a:r>
              <a:rPr kumimoji="1" lang="ru-RU" altLang="ru-RU" dirty="0"/>
              <a:t>% от всех опухолей </a:t>
            </a:r>
            <a:r>
              <a:rPr kumimoji="1" lang="ru-RU" altLang="ru-RU" dirty="0" err="1"/>
              <a:t>селлярной</a:t>
            </a:r>
            <a:r>
              <a:rPr kumimoji="1" lang="ru-RU" altLang="ru-RU" dirty="0"/>
              <a:t> зоны. 5-летняя </a:t>
            </a:r>
            <a:endParaRPr kumimoji="1" lang="ru-RU" altLang="ru-RU" dirty="0" smtClean="0"/>
          </a:p>
          <a:p>
            <a:pPr latinLnBrk="1" hangingPunct="1"/>
            <a:r>
              <a:rPr kumimoji="1" lang="ru-RU" altLang="ru-RU" dirty="0" smtClean="0"/>
              <a:t>выживаемость </a:t>
            </a:r>
            <a:r>
              <a:rPr kumimoji="1" lang="ru-RU" altLang="ru-RU" dirty="0"/>
              <a:t>около 80%.</a:t>
            </a:r>
          </a:p>
          <a:p>
            <a:pPr latinLnBrk="1" hangingPunct="1"/>
            <a:r>
              <a:rPr kumimoji="1" lang="ru-RU" altLang="ru-RU" b="1" dirty="0"/>
              <a:t>Локализация - </a:t>
            </a:r>
            <a:r>
              <a:rPr kumimoji="1" lang="ru-RU" altLang="ru-RU" dirty="0" err="1"/>
              <a:t>супраселлярная</a:t>
            </a:r>
            <a:r>
              <a:rPr kumimoji="1" lang="ru-RU" altLang="ru-RU" dirty="0"/>
              <a:t> (75%), </a:t>
            </a:r>
            <a:r>
              <a:rPr kumimoji="1" lang="ru-RU" altLang="ru-RU" dirty="0" err="1"/>
              <a:t>супра</a:t>
            </a:r>
            <a:r>
              <a:rPr kumimoji="1" lang="ru-RU" altLang="ru-RU" dirty="0"/>
              <a:t>- + </a:t>
            </a:r>
            <a:r>
              <a:rPr kumimoji="1" lang="ru-RU" altLang="ru-RU" dirty="0" err="1"/>
              <a:t>интра</a:t>
            </a:r>
            <a:r>
              <a:rPr kumimoji="1" lang="ru-RU" altLang="ru-RU" dirty="0"/>
              <a:t>-(21%), </a:t>
            </a:r>
            <a:r>
              <a:rPr kumimoji="1" lang="ru-RU" altLang="ru-RU" dirty="0" err="1" smtClean="0"/>
              <a:t>интраселлярная</a:t>
            </a:r>
            <a:r>
              <a:rPr kumimoji="1" lang="ru-RU" altLang="ru-RU" dirty="0" smtClean="0"/>
              <a:t> </a:t>
            </a:r>
            <a:r>
              <a:rPr kumimoji="1" lang="ru-RU" altLang="ru-RU" dirty="0"/>
              <a:t>(4</a:t>
            </a:r>
            <a:r>
              <a:rPr kumimoji="1" lang="ru-RU" altLang="ru-RU" dirty="0" smtClean="0"/>
              <a:t>%).</a:t>
            </a:r>
            <a:endParaRPr kumimoji="1" lang="ru-RU" alt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245" y="240442"/>
            <a:ext cx="3033712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03341" y="5189839"/>
            <a:ext cx="3692096" cy="6589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kumimoji="1" lang="ru-RU" altLang="ru-RU" sz="1200" dirty="0" err="1"/>
              <a:t>Интра-супраселлярная</a:t>
            </a:r>
            <a:r>
              <a:rPr kumimoji="1" lang="ru-RU" altLang="ru-RU" sz="1200" dirty="0"/>
              <a:t> </a:t>
            </a:r>
            <a:r>
              <a:rPr kumimoji="1" lang="ru-RU" altLang="ru-RU" sz="1200" dirty="0" err="1"/>
              <a:t>краниофарингиома</a:t>
            </a:r>
            <a:r>
              <a:rPr kumimoji="1" lang="ru-RU" altLang="ru-RU" sz="1200" dirty="0"/>
              <a:t>.</a:t>
            </a:r>
          </a:p>
          <a:p>
            <a:pPr latinLnBrk="1" hangingPunct="1"/>
            <a:r>
              <a:rPr kumimoji="1" lang="ru-RU" altLang="ru-RU" sz="1200" dirty="0"/>
              <a:t> Сагиттальная Т1 до и после контрастирования.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7393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8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sz="2800"/>
              <a:t>Параселлярная менингиома</a:t>
            </a:r>
          </a:p>
        </p:txBody>
      </p:sp>
      <p:pic>
        <p:nvPicPr>
          <p:cNvPr id="143363" name="Рисунок 9" descr="параселлярная менингиома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44" y="514350"/>
            <a:ext cx="48069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6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8"/>
            <a:ext cx="8229600" cy="906462"/>
          </a:xfrm>
        </p:spPr>
        <p:txBody>
          <a:bodyPr/>
          <a:lstStyle/>
          <a:p>
            <a:pPr eaLnBrk="1" hangingPunct="1"/>
            <a:r>
              <a:rPr lang="ru-RU" altLang="ru-RU" sz="2800"/>
              <a:t>Невринома тройничного нерва</a:t>
            </a:r>
          </a:p>
        </p:txBody>
      </p:sp>
      <p:sp>
        <p:nvSpPr>
          <p:cNvPr id="145411" name="Rectangle 2"/>
          <p:cNvSpPr>
            <a:spLocks noChangeArrowheads="1"/>
          </p:cNvSpPr>
          <p:nvPr/>
        </p:nvSpPr>
        <p:spPr bwMode="auto">
          <a:xfrm>
            <a:off x="160639" y="1532238"/>
            <a:ext cx="8241956" cy="20512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kumimoji="1" lang="ru-RU" altLang="ru-RU" sz="1400" dirty="0"/>
              <a:t>Тройничный нерв (</a:t>
            </a:r>
            <a:r>
              <a:rPr kumimoji="1" lang="en-US" altLang="ru-RU" sz="1400" dirty="0"/>
              <a:t>V </a:t>
            </a:r>
            <a:r>
              <a:rPr kumimoji="1" lang="ru-RU" altLang="ru-RU" sz="1400" dirty="0"/>
              <a:t>пара) выходит на уровне среднего мозга и </a:t>
            </a:r>
            <a:r>
              <a:rPr kumimoji="1" lang="ru-RU" altLang="ru-RU" sz="1400" dirty="0" smtClean="0"/>
              <a:t>делится </a:t>
            </a:r>
            <a:r>
              <a:rPr kumimoji="1" lang="ru-RU" altLang="ru-RU" sz="1400" dirty="0"/>
              <a:t>на 3 ветка - глазничную (1), верхнечелюстную (2) и </a:t>
            </a:r>
            <a:r>
              <a:rPr kumimoji="1" lang="ru-RU" altLang="ru-RU" sz="1400" dirty="0" smtClean="0"/>
              <a:t>нижнечелюстную </a:t>
            </a:r>
            <a:r>
              <a:rPr kumimoji="1" lang="ru-RU" altLang="ru-RU" sz="1400" dirty="0"/>
              <a:t>(3). Все </a:t>
            </a:r>
            <a:r>
              <a:rPr kumimoji="1" lang="ru-RU" altLang="ru-RU" sz="1400" dirty="0" smtClean="0"/>
              <a:t>они идут </a:t>
            </a:r>
            <a:r>
              <a:rPr kumimoji="1" lang="ru-RU" altLang="ru-RU" sz="1400" dirty="0"/>
              <a:t>вперёд в </a:t>
            </a:r>
            <a:r>
              <a:rPr kumimoji="1" lang="ru-RU" altLang="ru-RU" sz="1400" dirty="0" err="1"/>
              <a:t>Мекелеву</a:t>
            </a:r>
            <a:r>
              <a:rPr kumimoji="1" lang="ru-RU" altLang="ru-RU" sz="1400" dirty="0"/>
              <a:t> полость к </a:t>
            </a:r>
          </a:p>
          <a:p>
            <a:pPr latinLnBrk="1" hangingPunct="1"/>
            <a:r>
              <a:rPr kumimoji="1" lang="ru-RU" altLang="ru-RU" sz="1400" dirty="0"/>
              <a:t>тройничному ганглию. Отсюда (3) уходит вниз через овальное </a:t>
            </a:r>
            <a:r>
              <a:rPr kumimoji="1" lang="ru-RU" altLang="ru-RU" sz="1400" dirty="0" smtClean="0"/>
              <a:t>отверстие</a:t>
            </a:r>
            <a:r>
              <a:rPr kumimoji="1" lang="ru-RU" altLang="ru-RU" sz="1400" dirty="0"/>
              <a:t>, а (1) и (2) идут через </a:t>
            </a:r>
            <a:endParaRPr kumimoji="1" lang="ru-RU" altLang="ru-RU" sz="1400" dirty="0" smtClean="0"/>
          </a:p>
          <a:p>
            <a:pPr latinLnBrk="1" hangingPunct="1"/>
            <a:r>
              <a:rPr kumimoji="1" lang="ru-RU" altLang="ru-RU" sz="1400" dirty="0" smtClean="0"/>
              <a:t>кавернозный </a:t>
            </a:r>
            <a:r>
              <a:rPr kumimoji="1" lang="ru-RU" altLang="ru-RU" sz="1400" dirty="0"/>
              <a:t>синус (вдоль </a:t>
            </a:r>
            <a:r>
              <a:rPr kumimoji="1" lang="ru-RU" altLang="ru-RU" sz="1400" dirty="0" smtClean="0"/>
              <a:t>латеральной </a:t>
            </a:r>
            <a:r>
              <a:rPr kumimoji="1" lang="ru-RU" altLang="ru-RU" sz="1400" dirty="0"/>
              <a:t>стенки). Затем (1) входит в орбиту через верхнее </a:t>
            </a:r>
          </a:p>
          <a:p>
            <a:pPr latinLnBrk="1" hangingPunct="1"/>
            <a:r>
              <a:rPr kumimoji="1" lang="ru-RU" altLang="ru-RU" sz="1400" dirty="0"/>
              <a:t>отверстие, а (2) выходит из полости черепа через округлое </a:t>
            </a:r>
            <a:r>
              <a:rPr kumimoji="1" lang="ru-RU" altLang="ru-RU" sz="1400" dirty="0" smtClean="0"/>
              <a:t>отверстие</a:t>
            </a:r>
            <a:r>
              <a:rPr kumimoji="1" lang="ru-RU" altLang="ru-RU" sz="1400" dirty="0"/>
              <a:t>. Каждая из ветвей делится на конечные нервы.</a:t>
            </a:r>
          </a:p>
          <a:p>
            <a:pPr latinLnBrk="1" hangingPunct="1"/>
            <a:r>
              <a:rPr kumimoji="1" lang="ru-RU" altLang="ru-RU" sz="1400" b="1" dirty="0"/>
              <a:t>Клиника </a:t>
            </a:r>
            <a:r>
              <a:rPr kumimoji="1" lang="ru-RU" altLang="ru-RU" sz="1400" dirty="0" err="1"/>
              <a:t>шванном</a:t>
            </a:r>
            <a:r>
              <a:rPr kumimoji="1" lang="ru-RU" altLang="ru-RU" sz="1400" dirty="0"/>
              <a:t> тройничного нерва состоит из болей и (или) </a:t>
            </a:r>
            <a:r>
              <a:rPr kumimoji="1" lang="ru-RU" altLang="ru-RU" sz="1400" dirty="0" smtClean="0"/>
              <a:t>атрофии </a:t>
            </a:r>
            <a:r>
              <a:rPr kumimoji="1" lang="ru-RU" altLang="ru-RU" sz="1400" dirty="0"/>
              <a:t>жевательных мышц.</a:t>
            </a:r>
          </a:p>
          <a:p>
            <a:pPr latinLnBrk="1" hangingPunct="1"/>
            <a:r>
              <a:rPr kumimoji="1" lang="ru-RU" altLang="ru-RU" sz="1400" dirty="0"/>
              <a:t>Невринома может локализоваться в любом месте по ходу нерва и </a:t>
            </a:r>
            <a:r>
              <a:rPr kumimoji="1" lang="ru-RU" altLang="ru-RU" sz="1400" dirty="0" smtClean="0"/>
              <a:t>ветвей</a:t>
            </a:r>
            <a:r>
              <a:rPr kumimoji="1" lang="ru-RU" altLang="ru-RU" sz="1400" dirty="0"/>
              <a:t>. 	</a:t>
            </a:r>
            <a:r>
              <a:rPr kumimoji="1" lang="ru-RU" altLang="ru-RU" sz="2000" dirty="0"/>
              <a:t>																										</a:t>
            </a:r>
            <a:endParaRPr kumimoji="1" lang="ru-RU" alt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2903839"/>
            <a:ext cx="25400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43" y="341571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6" y="3934597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4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8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sz="2800"/>
              <a:t>Шваннома (невринома)</a:t>
            </a:r>
          </a:p>
        </p:txBody>
      </p:sp>
      <p:sp>
        <p:nvSpPr>
          <p:cNvPr id="154627" name="Rectangle 2"/>
          <p:cNvSpPr>
            <a:spLocks noChangeArrowheads="1"/>
          </p:cNvSpPr>
          <p:nvPr/>
        </p:nvSpPr>
        <p:spPr bwMode="auto">
          <a:xfrm>
            <a:off x="0" y="1247003"/>
            <a:ext cx="8192530" cy="28925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kumimoji="1" lang="ru-RU" altLang="ru-RU" sz="1600" dirty="0" err="1"/>
              <a:t>Шваннома</a:t>
            </a:r>
            <a:r>
              <a:rPr kumimoji="1" lang="ru-RU" altLang="ru-RU" sz="1600" dirty="0"/>
              <a:t> (градация 1) – инкапсулированная доброкачественная </a:t>
            </a:r>
            <a:r>
              <a:rPr kumimoji="1" lang="ru-RU" altLang="ru-RU" sz="1600" dirty="0" smtClean="0"/>
              <a:t>опухоль</a:t>
            </a:r>
            <a:r>
              <a:rPr kumimoji="1" lang="ru-RU" altLang="ru-RU" sz="1600" dirty="0"/>
              <a:t>, </a:t>
            </a:r>
            <a:endParaRPr kumimoji="1" lang="ru-RU" altLang="ru-RU" sz="1600" dirty="0" smtClean="0"/>
          </a:p>
          <a:p>
            <a:pPr latinLnBrk="1" hangingPunct="1"/>
            <a:r>
              <a:rPr kumimoji="1" lang="ru-RU" altLang="ru-RU" sz="1600" dirty="0" smtClean="0"/>
              <a:t>происходящая </a:t>
            </a:r>
            <a:r>
              <a:rPr kumimoji="1" lang="ru-RU" altLang="ru-RU" sz="1600" dirty="0"/>
              <a:t>из дифференцированных неопластических </a:t>
            </a:r>
            <a:r>
              <a:rPr kumimoji="1" lang="ru-RU" altLang="ru-RU" sz="1600" dirty="0" err="1"/>
              <a:t>шванновских</a:t>
            </a:r>
            <a:r>
              <a:rPr kumimoji="1" lang="ru-RU" altLang="ru-RU" sz="1600" dirty="0"/>
              <a:t> клеток </a:t>
            </a:r>
            <a:endParaRPr kumimoji="1" lang="ru-RU" altLang="ru-RU" sz="1600" dirty="0" smtClean="0"/>
          </a:p>
          <a:p>
            <a:pPr latinLnBrk="1" hangingPunct="1"/>
            <a:r>
              <a:rPr kumimoji="1" lang="ru-RU" altLang="ru-RU" sz="1600" dirty="0" smtClean="0"/>
              <a:t>оболочек </a:t>
            </a:r>
            <a:r>
              <a:rPr kumimoji="1" lang="ru-RU" altLang="ru-RU" sz="1600" dirty="0"/>
              <a:t>периферических нервов. </a:t>
            </a:r>
            <a:r>
              <a:rPr kumimoji="1" lang="ru-RU" altLang="ru-RU" sz="1600" dirty="0" err="1"/>
              <a:t>Шванномы</a:t>
            </a:r>
            <a:r>
              <a:rPr kumimoji="1" lang="ru-RU" altLang="ru-RU" sz="1600" dirty="0"/>
              <a:t> </a:t>
            </a:r>
            <a:r>
              <a:rPr kumimoji="1" lang="ru-RU" altLang="ru-RU" sz="1600" dirty="0" smtClean="0"/>
              <a:t>составляют </a:t>
            </a:r>
            <a:r>
              <a:rPr kumimoji="1" lang="ru-RU" altLang="ru-RU" sz="1600" dirty="0"/>
              <a:t>8% опухолей головного </a:t>
            </a:r>
            <a:endParaRPr kumimoji="1" lang="ru-RU" altLang="ru-RU" sz="1600" dirty="0" smtClean="0"/>
          </a:p>
          <a:p>
            <a:pPr latinLnBrk="1" hangingPunct="1"/>
            <a:r>
              <a:rPr kumimoji="1" lang="ru-RU" altLang="ru-RU" sz="1600" dirty="0" smtClean="0"/>
              <a:t>мозга</a:t>
            </a:r>
            <a:r>
              <a:rPr kumimoji="1" lang="ru-RU" altLang="ru-RU" sz="1600" dirty="0"/>
              <a:t>. Часть </a:t>
            </a:r>
            <a:r>
              <a:rPr kumimoji="1" lang="ru-RU" altLang="ru-RU" sz="1600" dirty="0" err="1"/>
              <a:t>шванном</a:t>
            </a:r>
            <a:r>
              <a:rPr kumimoji="1" lang="ru-RU" altLang="ru-RU" sz="1600" dirty="0"/>
              <a:t> </a:t>
            </a:r>
            <a:r>
              <a:rPr kumimoji="1" lang="ru-RU" altLang="ru-RU" sz="1600" dirty="0" smtClean="0"/>
              <a:t>(</a:t>
            </a:r>
            <a:r>
              <a:rPr kumimoji="1" lang="ru-RU" altLang="ru-RU" sz="1600" dirty="0"/>
              <a:t>двухсторонние слуховых нервов) связана с НФ 2 типа. </a:t>
            </a:r>
            <a:endParaRPr kumimoji="1" lang="ru-RU" altLang="ru-RU" sz="1600" dirty="0" smtClean="0"/>
          </a:p>
          <a:p>
            <a:pPr latinLnBrk="1" hangingPunct="1"/>
            <a:r>
              <a:rPr kumimoji="1" lang="ru-RU" altLang="ru-RU" sz="1600" dirty="0" smtClean="0"/>
              <a:t>Пик </a:t>
            </a:r>
            <a:r>
              <a:rPr kumimoji="1" lang="ru-RU" altLang="ru-RU" sz="1600" dirty="0"/>
              <a:t>частоты между 40 и 60 годами. Растут медленно и крайне редко </a:t>
            </a:r>
          </a:p>
          <a:p>
            <a:pPr latinLnBrk="1" hangingPunct="1"/>
            <a:r>
              <a:rPr kumimoji="1" lang="ru-RU" altLang="ru-RU" sz="1600" dirty="0" err="1"/>
              <a:t>малигнизируются</a:t>
            </a:r>
            <a:r>
              <a:rPr kumimoji="1" lang="ru-RU" altLang="ru-RU" sz="1600" dirty="0"/>
              <a:t>. Клинические проявления связаны с нарушением функции нерва и компрессией ствола. </a:t>
            </a:r>
            <a:r>
              <a:rPr kumimoji="1" lang="ru-RU" altLang="ru-RU" sz="1600" dirty="0" smtClean="0"/>
              <a:t>Чаще </a:t>
            </a:r>
            <a:r>
              <a:rPr kumimoji="1" lang="ru-RU" altLang="ru-RU" sz="1600" dirty="0"/>
              <a:t>всего встречаются </a:t>
            </a:r>
            <a:r>
              <a:rPr kumimoji="1" lang="ru-RU" altLang="ru-RU" sz="1600" dirty="0" err="1"/>
              <a:t>шванномы</a:t>
            </a:r>
            <a:r>
              <a:rPr kumimoji="1" lang="ru-RU" altLang="ru-RU" sz="1600" dirty="0"/>
              <a:t> вестибулярного нерва </a:t>
            </a:r>
            <a:endParaRPr kumimoji="1" lang="ru-RU" altLang="ru-RU" sz="1600" dirty="0" smtClean="0"/>
          </a:p>
          <a:p>
            <a:pPr latinLnBrk="1" hangingPunct="1"/>
            <a:r>
              <a:rPr kumimoji="1" lang="ru-RU" altLang="ru-RU" sz="1600" dirty="0" smtClean="0"/>
              <a:t>(</a:t>
            </a:r>
            <a:r>
              <a:rPr kumimoji="1" lang="en-US" altLang="ru-RU" sz="1600" dirty="0"/>
              <a:t>VIII), </a:t>
            </a:r>
            <a:r>
              <a:rPr kumimoji="1" lang="ru-RU" altLang="ru-RU" sz="1600" dirty="0" smtClean="0"/>
              <a:t>далее </a:t>
            </a:r>
            <a:r>
              <a:rPr kumimoji="1" lang="ru-RU" altLang="ru-RU" sz="1600" dirty="0"/>
              <a:t>тройничного (</a:t>
            </a:r>
            <a:r>
              <a:rPr kumimoji="1" lang="en-US" altLang="ru-RU" sz="1600" dirty="0"/>
              <a:t>V</a:t>
            </a:r>
            <a:r>
              <a:rPr kumimoji="1" lang="ru-RU" altLang="ru-RU" sz="1600" dirty="0"/>
              <a:t>) и лицевого (</a:t>
            </a:r>
            <a:r>
              <a:rPr kumimoji="1" lang="en-US" altLang="ru-RU" sz="1600" dirty="0"/>
              <a:t>VII</a:t>
            </a:r>
            <a:r>
              <a:rPr kumimoji="1" lang="ru-RU" altLang="ru-RU" sz="1600" dirty="0"/>
              <a:t>) нервов, реже </a:t>
            </a:r>
            <a:r>
              <a:rPr kumimoji="1" lang="ru-RU" altLang="ru-RU" sz="1600" dirty="0" smtClean="0"/>
              <a:t>языкоглоточного </a:t>
            </a:r>
            <a:r>
              <a:rPr kumimoji="1" lang="ru-RU" altLang="ru-RU" sz="1600" dirty="0"/>
              <a:t>(</a:t>
            </a:r>
            <a:r>
              <a:rPr kumimoji="1" lang="en-US" altLang="ru-RU" sz="1600" dirty="0"/>
              <a:t>IX),</a:t>
            </a:r>
            <a:r>
              <a:rPr kumimoji="1" lang="ru-RU" altLang="ru-RU" sz="1600" dirty="0"/>
              <a:t> </a:t>
            </a:r>
            <a:endParaRPr kumimoji="1" lang="ru-RU" altLang="ru-RU" sz="1600" dirty="0" smtClean="0"/>
          </a:p>
          <a:p>
            <a:pPr latinLnBrk="1" hangingPunct="1"/>
            <a:r>
              <a:rPr kumimoji="1" lang="ru-RU" altLang="ru-RU" sz="1600" dirty="0" smtClean="0"/>
              <a:t>блуждающего </a:t>
            </a:r>
            <a:r>
              <a:rPr kumimoji="1" lang="ru-RU" altLang="ru-RU" sz="1600" dirty="0"/>
              <a:t>(</a:t>
            </a:r>
            <a:r>
              <a:rPr kumimoji="1" lang="en-US" altLang="ru-RU" sz="1600" dirty="0"/>
              <a:t>X)</a:t>
            </a:r>
            <a:r>
              <a:rPr kumimoji="1" lang="ru-RU" altLang="ru-RU" sz="1600" dirty="0"/>
              <a:t> и добавочного </a:t>
            </a:r>
            <a:r>
              <a:rPr kumimoji="1" lang="ru-RU" altLang="ru-RU" sz="1600" dirty="0" smtClean="0"/>
              <a:t>спинального(</a:t>
            </a:r>
            <a:r>
              <a:rPr kumimoji="1" lang="en-US" altLang="ru-RU" sz="1600" dirty="0"/>
              <a:t>XI)</a:t>
            </a:r>
            <a:r>
              <a:rPr kumimoji="1" lang="ru-RU" altLang="ru-RU" sz="1600" dirty="0"/>
              <a:t>. Очень редко встречаются </a:t>
            </a:r>
            <a:r>
              <a:rPr kumimoji="1" lang="ru-RU" altLang="ru-RU" sz="1600" dirty="0" err="1"/>
              <a:t>шванномы</a:t>
            </a:r>
            <a:r>
              <a:rPr kumimoji="1" lang="ru-RU" altLang="ru-RU" sz="1600" dirty="0"/>
              <a:t> глазодвигательного (</a:t>
            </a:r>
            <a:r>
              <a:rPr kumimoji="1" lang="en-US" altLang="ru-RU" sz="1600" dirty="0"/>
              <a:t>III)</a:t>
            </a:r>
            <a:r>
              <a:rPr kumimoji="1" lang="ru-RU" altLang="ru-RU" sz="1600" dirty="0"/>
              <a:t>, </a:t>
            </a:r>
            <a:r>
              <a:rPr kumimoji="1" lang="ru-RU" altLang="ru-RU" sz="1600" dirty="0" smtClean="0"/>
              <a:t>блокового </a:t>
            </a:r>
            <a:r>
              <a:rPr kumimoji="1" lang="ru-RU" altLang="ru-RU" sz="1600" dirty="0"/>
              <a:t>(</a:t>
            </a:r>
            <a:r>
              <a:rPr kumimoji="1" lang="en-US" altLang="ru-RU" sz="1600" dirty="0"/>
              <a:t>IV)</a:t>
            </a:r>
            <a:r>
              <a:rPr kumimoji="1" lang="ru-RU" altLang="ru-RU" sz="1600" dirty="0"/>
              <a:t>, отводящего (</a:t>
            </a:r>
            <a:r>
              <a:rPr kumimoji="1" lang="en-US" altLang="ru-RU" sz="1600" dirty="0"/>
              <a:t>VI)</a:t>
            </a:r>
            <a:r>
              <a:rPr kumimoji="1" lang="ru-RU" altLang="ru-RU" sz="1600" dirty="0"/>
              <a:t> , подъязычного (</a:t>
            </a:r>
            <a:r>
              <a:rPr kumimoji="1" lang="en-US" altLang="ru-RU" sz="1600" dirty="0"/>
              <a:t>XII) </a:t>
            </a:r>
            <a:endParaRPr kumimoji="1" lang="ru-RU" altLang="ru-RU" sz="1600" dirty="0" smtClean="0"/>
          </a:p>
          <a:p>
            <a:pPr latinLnBrk="1" hangingPunct="1"/>
            <a:r>
              <a:rPr kumimoji="1" lang="ru-RU" altLang="ru-RU" sz="1600" dirty="0" smtClean="0"/>
              <a:t>нервов</a:t>
            </a:r>
            <a:r>
              <a:rPr kumimoji="1" lang="en-US" altLang="ru-RU" sz="1600" dirty="0"/>
              <a:t>.</a:t>
            </a:r>
            <a:endParaRPr kumimoji="1" lang="ru-RU" alt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151" y="274638"/>
            <a:ext cx="2772676" cy="300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151" y="3608173"/>
            <a:ext cx="2817196" cy="237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8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8"/>
            <a:ext cx="8229600" cy="906462"/>
          </a:xfrm>
        </p:spPr>
        <p:txBody>
          <a:bodyPr/>
          <a:lstStyle/>
          <a:p>
            <a:pPr eaLnBrk="1" hangingPunct="1"/>
            <a:r>
              <a:rPr lang="ru-RU" altLang="ru-RU" sz="2800"/>
              <a:t>Гемангиобластома</a:t>
            </a:r>
          </a:p>
        </p:txBody>
      </p:sp>
      <p:sp>
        <p:nvSpPr>
          <p:cNvPr id="173059" name="Rectangle 2"/>
          <p:cNvSpPr>
            <a:spLocks noChangeArrowheads="1"/>
          </p:cNvSpPr>
          <p:nvPr/>
        </p:nvSpPr>
        <p:spPr bwMode="auto">
          <a:xfrm>
            <a:off x="313425" y="1312178"/>
            <a:ext cx="8004175" cy="26543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kumimoji="1" lang="ru-RU" altLang="ru-RU" sz="1600" dirty="0"/>
              <a:t>Составляет около 1-2% от всех опухолей ЦНС и 7-12% опухолей ЗЧЯ у взрослых. Возраст 30-50 лет, при болезни </a:t>
            </a:r>
            <a:r>
              <a:rPr kumimoji="1" lang="ru-RU" altLang="ru-RU" sz="1600" dirty="0" err="1"/>
              <a:t>Гиппель-Линдау</a:t>
            </a:r>
            <a:r>
              <a:rPr kumimoji="1" lang="ru-RU" altLang="ru-RU" sz="1600" dirty="0"/>
              <a:t> 25-40 </a:t>
            </a:r>
            <a:r>
              <a:rPr kumimoji="1" lang="ru-RU" altLang="ru-RU" sz="1600" dirty="0" err="1"/>
              <a:t>лет.ЗЧЯ</a:t>
            </a:r>
            <a:r>
              <a:rPr kumimoji="1" lang="ru-RU" altLang="ru-RU" sz="1600" dirty="0"/>
              <a:t> главная </a:t>
            </a:r>
            <a:endParaRPr kumimoji="1" lang="ru-RU" altLang="ru-RU" sz="1600" dirty="0" smtClean="0"/>
          </a:p>
          <a:p>
            <a:pPr latinLnBrk="1" hangingPunct="1"/>
            <a:r>
              <a:rPr kumimoji="1" lang="ru-RU" altLang="ru-RU" sz="1600" dirty="0" smtClean="0"/>
              <a:t>локализация</a:t>
            </a:r>
            <a:r>
              <a:rPr kumimoji="1" lang="ru-RU" altLang="ru-RU" sz="1600" dirty="0"/>
              <a:t>, исключительно редко </a:t>
            </a:r>
            <a:r>
              <a:rPr kumimoji="1" lang="ru-RU" altLang="ru-RU" sz="1600" dirty="0" smtClean="0"/>
              <a:t>бывает </a:t>
            </a:r>
            <a:r>
              <a:rPr kumimoji="1" lang="ru-RU" altLang="ru-RU" sz="1600" dirty="0"/>
              <a:t>стволовая и супратенториальная </a:t>
            </a:r>
            <a:endParaRPr kumimoji="1" lang="ru-RU" altLang="ru-RU" sz="1600" dirty="0" smtClean="0"/>
          </a:p>
          <a:p>
            <a:pPr latinLnBrk="1" hangingPunct="1"/>
            <a:r>
              <a:rPr kumimoji="1" lang="ru-RU" altLang="ru-RU" sz="1600" dirty="0" smtClean="0"/>
              <a:t>локализация</a:t>
            </a:r>
            <a:r>
              <a:rPr kumimoji="1" lang="ru-RU" altLang="ru-RU" sz="1600" dirty="0"/>
              <a:t>. При </a:t>
            </a:r>
            <a:r>
              <a:rPr kumimoji="1" lang="ru-RU" altLang="ru-RU" sz="1600" dirty="0" smtClean="0"/>
              <a:t>болезни </a:t>
            </a:r>
            <a:r>
              <a:rPr kumimoji="1" lang="ru-RU" altLang="ru-RU" sz="1600" dirty="0" err="1"/>
              <a:t>Гиппель-Линдау</a:t>
            </a:r>
            <a:r>
              <a:rPr kumimoji="1" lang="ru-RU" altLang="ru-RU" sz="1600" dirty="0"/>
              <a:t> 30-60% </a:t>
            </a:r>
            <a:r>
              <a:rPr kumimoji="1" lang="ru-RU" altLang="ru-RU" sz="1600" dirty="0" err="1"/>
              <a:t>гемангиобластом</a:t>
            </a:r>
            <a:r>
              <a:rPr kumimoji="1" lang="ru-RU" altLang="ru-RU" sz="1600" dirty="0"/>
              <a:t> </a:t>
            </a:r>
          </a:p>
          <a:p>
            <a:pPr latinLnBrk="1" hangingPunct="1"/>
            <a:r>
              <a:rPr kumimoji="1" lang="ru-RU" altLang="ru-RU" sz="1600" dirty="0"/>
              <a:t>множественные, при спорадических случаях меньше 5%.</a:t>
            </a:r>
          </a:p>
          <a:p>
            <a:pPr latinLnBrk="1" hangingPunct="1"/>
            <a:r>
              <a:rPr kumimoji="1" lang="ru-RU" altLang="ru-RU" sz="1600" b="1" dirty="0"/>
              <a:t>Клиника </a:t>
            </a:r>
            <a:r>
              <a:rPr kumimoji="1" lang="ru-RU" altLang="ru-RU" sz="1600" dirty="0"/>
              <a:t>поздно проявляется - головная боль, рвота, атаксия, </a:t>
            </a:r>
            <a:endParaRPr kumimoji="1" lang="en-US" altLang="ru-RU" sz="1600" dirty="0"/>
          </a:p>
          <a:p>
            <a:pPr latinLnBrk="1" hangingPunct="1"/>
            <a:r>
              <a:rPr kumimoji="1" lang="ru-RU" altLang="ru-RU" sz="1600" dirty="0"/>
              <a:t>полицитемия (опухоль вырабатывает </a:t>
            </a:r>
            <a:r>
              <a:rPr kumimoji="1" lang="ru-RU" altLang="ru-RU" sz="1600" dirty="0" err="1"/>
              <a:t>эритропоэтин</a:t>
            </a:r>
            <a:r>
              <a:rPr kumimoji="1" lang="ru-RU" altLang="ru-RU" sz="1600" dirty="0"/>
              <a:t>).</a:t>
            </a:r>
          </a:p>
          <a:p>
            <a:pPr latinLnBrk="1" hangingPunct="1"/>
            <a:r>
              <a:rPr kumimoji="1" lang="ru-RU" altLang="ru-RU" sz="1600" dirty="0" smtClean="0"/>
              <a:t>При </a:t>
            </a:r>
            <a:r>
              <a:rPr kumimoji="1" lang="ru-RU" altLang="ru-RU" sz="1600" b="1" dirty="0"/>
              <a:t>МРТ </a:t>
            </a:r>
            <a:r>
              <a:rPr kumimoji="1" lang="ru-RU" altLang="ru-RU" sz="1600" dirty="0"/>
              <a:t>образование обычно кистозное. Кисты </a:t>
            </a:r>
            <a:r>
              <a:rPr kumimoji="1" lang="ru-RU" altLang="ru-RU" sz="1600" dirty="0" err="1"/>
              <a:t>гипер</a:t>
            </a:r>
            <a:r>
              <a:rPr kumimoji="1" lang="ru-RU" altLang="ru-RU" sz="1600" dirty="0"/>
              <a:t>- на Т2 и </a:t>
            </a:r>
            <a:r>
              <a:rPr kumimoji="1" lang="ru-RU" altLang="ru-RU" sz="1600" dirty="0" smtClean="0"/>
              <a:t>Т1</a:t>
            </a:r>
            <a:r>
              <a:rPr kumimoji="1" lang="ru-RU" altLang="ru-RU" sz="1600" dirty="0"/>
              <a:t>. Узел на Т1 </a:t>
            </a:r>
            <a:endParaRPr kumimoji="1" lang="ru-RU" altLang="ru-RU" sz="1600" dirty="0" smtClean="0"/>
          </a:p>
          <a:p>
            <a:pPr latinLnBrk="1" hangingPunct="1"/>
            <a:r>
              <a:rPr kumimoji="1" lang="ru-RU" altLang="ru-RU" sz="1600" dirty="0" err="1" smtClean="0"/>
              <a:t>гипо</a:t>
            </a:r>
            <a:r>
              <a:rPr kumimoji="1" lang="ru-RU" altLang="ru-RU" sz="1600" dirty="0" smtClean="0"/>
              <a:t>- </a:t>
            </a:r>
            <a:r>
              <a:rPr kumimoji="1" lang="ru-RU" altLang="ru-RU" sz="1600" dirty="0"/>
              <a:t>и </a:t>
            </a:r>
            <a:r>
              <a:rPr kumimoji="1" lang="ru-RU" altLang="ru-RU" sz="1600" dirty="0" err="1"/>
              <a:t>гипер</a:t>
            </a:r>
            <a:r>
              <a:rPr kumimoji="1" lang="ru-RU" altLang="ru-RU" sz="1600" dirty="0"/>
              <a:t>- на Т2, с участками отсутствия </a:t>
            </a:r>
            <a:r>
              <a:rPr kumimoji="1" lang="ru-RU" altLang="ru-RU" sz="1600" dirty="0" smtClean="0"/>
              <a:t>сигнала </a:t>
            </a:r>
            <a:r>
              <a:rPr kumimoji="1" lang="ru-RU" altLang="ru-RU" sz="1600" dirty="0"/>
              <a:t>от сосудов. </a:t>
            </a:r>
            <a:endParaRPr kumimoji="1" lang="ru-RU" altLang="ru-RU" sz="1600" dirty="0" smtClean="0"/>
          </a:p>
          <a:p>
            <a:pPr latinLnBrk="1" hangingPunct="1"/>
            <a:r>
              <a:rPr kumimoji="1" lang="ru-RU" altLang="ru-RU" sz="1600" dirty="0" smtClean="0"/>
              <a:t>Контрастирование </a:t>
            </a:r>
            <a:r>
              <a:rPr kumimoji="1" lang="ru-RU" altLang="ru-RU" sz="1600" dirty="0"/>
              <a:t>хорошее.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10" y="1312178"/>
            <a:ext cx="2540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>
            <a:spLocks noChangeArrowheads="1"/>
          </p:cNvSpPr>
          <p:nvPr>
            <p:ph type="ctrTitle" idx="4294967295"/>
          </p:nvPr>
        </p:nvSpPr>
        <p:spPr>
          <a:xfrm>
            <a:off x="578708" y="140989"/>
            <a:ext cx="7206049" cy="1626028"/>
          </a:xfrm>
        </p:spPr>
        <p:txBody>
          <a:bodyPr/>
          <a:lstStyle/>
          <a:p>
            <a:pPr eaLnBrk="1" hangingPunct="1"/>
            <a:r>
              <a:rPr lang="ru-RU" altLang="ru-RU"/>
              <a:t>Инфратенториальные</a:t>
            </a:r>
            <a:r>
              <a:rPr lang="ru-RU" altLang="ru-RU" dirty="0"/>
              <a:t> </a:t>
            </a:r>
            <a:br>
              <a:rPr lang="ru-RU" altLang="ru-RU" dirty="0"/>
            </a:br>
            <a:r>
              <a:rPr lang="ru-RU" altLang="ru-RU" dirty="0"/>
              <a:t>опухоли у детей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52" y="140989"/>
            <a:ext cx="23749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949" y="2812535"/>
            <a:ext cx="2488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kumimoji="1" lang="ru-RU" altLang="ru-RU" sz="1200" dirty="0" err="1" smtClean="0"/>
              <a:t>Астроцитомы</a:t>
            </a:r>
            <a:r>
              <a:rPr kumimoji="1" lang="ru-RU" altLang="ru-RU" sz="1200" dirty="0" smtClean="0"/>
              <a:t> мозжечка обычно </a:t>
            </a:r>
          </a:p>
          <a:p>
            <a:pPr latinLnBrk="1"/>
            <a:r>
              <a:rPr kumimoji="1" lang="ru-RU" altLang="ru-RU" sz="1200" dirty="0" smtClean="0"/>
              <a:t>доброкачественные </a:t>
            </a:r>
            <a:r>
              <a:rPr kumimoji="1" lang="ru-RU" altLang="ru-RU" sz="1200" dirty="0" err="1" smtClean="0"/>
              <a:t>пилоцитарные</a:t>
            </a:r>
            <a:endParaRPr lang="ru-RU" sz="1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8" y="2161703"/>
            <a:ext cx="2974975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124" y="5407151"/>
            <a:ext cx="2538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Анапластическая </a:t>
            </a:r>
            <a:r>
              <a:rPr kumimoji="1"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эпендимома</a:t>
            </a:r>
            <a:r>
              <a:rPr kumimoji="1"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 </a:t>
            </a:r>
          </a:p>
          <a:p>
            <a:r>
              <a:rPr kumimoji="1"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Лептоменингеальные</a:t>
            </a:r>
            <a:r>
              <a:rPr kumimoji="1"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метастазы</a:t>
            </a:r>
            <a:endParaRPr lang="ru-RU" sz="12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00" y="1767017"/>
            <a:ext cx="1554737" cy="4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671" y="3376314"/>
            <a:ext cx="2382952" cy="227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2378" y="5684151"/>
            <a:ext cx="3528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kumimoji="1" lang="ru-RU" altLang="ru-RU" sz="1200" dirty="0" err="1" smtClean="0"/>
              <a:t>Медуллобластомаполушария</a:t>
            </a:r>
            <a:r>
              <a:rPr kumimoji="1" lang="ru-RU" altLang="ru-RU" sz="1200" dirty="0" smtClean="0"/>
              <a:t> мозжечка с </a:t>
            </a:r>
          </a:p>
          <a:p>
            <a:pPr algn="ctr" latinLnBrk="1"/>
            <a:r>
              <a:rPr kumimoji="1" lang="ru-RU" altLang="ru-RU" sz="1200" dirty="0" err="1" smtClean="0"/>
              <a:t>лептоменингеальными</a:t>
            </a:r>
            <a:r>
              <a:rPr kumimoji="1" lang="ru-RU" altLang="ru-RU" sz="1200" dirty="0" smtClean="0"/>
              <a:t> метастазами </a:t>
            </a:r>
            <a:endParaRPr lang="ru-RU" sz="12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66" y="1631162"/>
            <a:ext cx="2420843" cy="42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1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1"/>
          <p:cNvSpPr>
            <a:spLocks noChangeArrowheads="1"/>
          </p:cNvSpPr>
          <p:nvPr>
            <p:ph type="ctrTitle" idx="4294967295"/>
          </p:nvPr>
        </p:nvSpPr>
        <p:spPr>
          <a:xfrm>
            <a:off x="343930" y="215130"/>
            <a:ext cx="5216611" cy="847552"/>
          </a:xfrm>
        </p:spPr>
        <p:txBody>
          <a:bodyPr/>
          <a:lstStyle/>
          <a:p>
            <a:pPr eaLnBrk="1" hangingPunct="1"/>
            <a:r>
              <a:rPr lang="ru-RU" altLang="ru-RU" dirty="0"/>
              <a:t>Стволовые опухоли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3930" y="13537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kumimoji="1" lang="ru-RU" altLang="ru-RU" dirty="0" smtClean="0"/>
              <a:t>Стволовые глиомы составляют около 2,5% от опухолей </a:t>
            </a:r>
          </a:p>
          <a:p>
            <a:pPr latinLnBrk="1"/>
            <a:r>
              <a:rPr kumimoji="1" lang="ru-RU" altLang="ru-RU" dirty="0" smtClean="0"/>
              <a:t>мозга у взрослых и 9,5% у детей. У детей стволовые </a:t>
            </a:r>
          </a:p>
          <a:p>
            <a:pPr latinLnBrk="1"/>
            <a:r>
              <a:rPr kumimoji="1" lang="ru-RU" altLang="ru-RU" dirty="0" smtClean="0"/>
              <a:t>глиомы насчитывают 10-20% от всех опухолей мозга. </a:t>
            </a:r>
            <a:endParaRPr kumimoji="1" lang="ru-RU" alt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66" y="497251"/>
            <a:ext cx="2625172" cy="263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58" y="3253432"/>
            <a:ext cx="2675880" cy="287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1670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0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chemeClr val="folHlink"/>
                </a:solidFill>
              </a:rPr>
              <a:t>Градации опухолей ВОЗ</a:t>
            </a:r>
          </a:p>
        </p:txBody>
      </p:sp>
      <p:sp>
        <p:nvSpPr>
          <p:cNvPr id="5123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1981200" y="1202077"/>
            <a:ext cx="7582273" cy="50317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altLang="ru-RU" dirty="0"/>
              <a:t>Градация </a:t>
            </a:r>
            <a:r>
              <a:rPr lang="en-US" altLang="ru-RU" dirty="0"/>
              <a:t>I</a:t>
            </a:r>
            <a:r>
              <a:rPr lang="ru-RU" altLang="ru-RU" dirty="0"/>
              <a:t> – включает образования с низким пролиферативным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потенциалом, часто состоящая из разрозненных по природе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частей, которая может быть излечена только хирургическим путём.</a:t>
            </a:r>
          </a:p>
          <a:p>
            <a:pPr eaLnBrk="1" hangingPunct="1"/>
            <a:r>
              <a:rPr lang="ru-RU" altLang="ru-RU" dirty="0"/>
              <a:t>Градация </a:t>
            </a:r>
            <a:r>
              <a:rPr lang="en-US" altLang="ru-RU" dirty="0"/>
              <a:t>II – </a:t>
            </a:r>
            <a:r>
              <a:rPr lang="ru-RU" altLang="ru-RU" dirty="0"/>
              <a:t>включает образования, обычно инфильтрирующие,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с низкой митотической активностью, но рецидивирующие.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Некоторые типы опухолей могут переходить в более высокие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градации.</a:t>
            </a:r>
          </a:p>
          <a:p>
            <a:pPr eaLnBrk="1" hangingPunct="1"/>
            <a:r>
              <a:rPr lang="ru-RU" altLang="ru-RU" dirty="0"/>
              <a:t>Градация </a:t>
            </a:r>
            <a:r>
              <a:rPr lang="en-US" altLang="ru-RU" dirty="0"/>
              <a:t>III – </a:t>
            </a:r>
            <a:r>
              <a:rPr lang="ru-RU" altLang="ru-RU" dirty="0"/>
              <a:t>включает образования с гистологическими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признаками злокачественности, обычно в виде митотической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активности, явно выражена способность к инфильтрации, </a:t>
            </a:r>
            <a:r>
              <a:rPr lang="ru-RU" altLang="ru-RU" dirty="0" err="1"/>
              <a:t>анаплазия</a:t>
            </a:r>
            <a:endParaRPr lang="ru-RU" altLang="ru-RU" dirty="0"/>
          </a:p>
          <a:p>
            <a:pPr eaLnBrk="1" hangingPunct="1"/>
            <a:r>
              <a:rPr lang="ru-RU" altLang="ru-RU" dirty="0"/>
              <a:t>Градация </a:t>
            </a:r>
            <a:r>
              <a:rPr lang="en-US" altLang="ru-RU" dirty="0"/>
              <a:t>IV - </a:t>
            </a:r>
            <a:r>
              <a:rPr lang="ru-RU" altLang="ru-RU" dirty="0"/>
              <a:t>включает </a:t>
            </a:r>
            <a:r>
              <a:rPr lang="ru-RU" altLang="ru-RU" dirty="0" err="1"/>
              <a:t>митотически</a:t>
            </a:r>
            <a:r>
              <a:rPr lang="ru-RU" altLang="ru-RU" dirty="0"/>
              <a:t> активные образования, с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зонами некроза и обычно с быстрым дооперационным и </a:t>
            </a:r>
          </a:p>
          <a:p>
            <a:pPr eaLnBrk="1" hangingPunct="1">
              <a:buFontTx/>
              <a:buNone/>
            </a:pPr>
            <a:r>
              <a:rPr lang="ru-RU" altLang="ru-RU" dirty="0"/>
              <a:t>послеоперационным развитием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1574033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chemeClr val="folHlink"/>
                </a:solidFill>
              </a:rPr>
              <a:t>Клинические симптомы при опухолях мозга</a:t>
            </a:r>
          </a:p>
        </p:txBody>
      </p:sp>
      <p:sp>
        <p:nvSpPr>
          <p:cNvPr id="15363" name="Rectangle 2"/>
          <p:cNvSpPr>
            <a:spLocks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У половины больных ранние симптомы неспецифичны – </a:t>
            </a:r>
          </a:p>
          <a:p>
            <a:pPr eaLnBrk="1" hangingPunct="1">
              <a:buFontTx/>
              <a:buNone/>
            </a:pPr>
            <a:r>
              <a:rPr lang="ru-RU" altLang="ru-RU"/>
              <a:t>головные боли, потеря аппетита, тошнота, нарушения психики. </a:t>
            </a:r>
          </a:p>
          <a:p>
            <a:pPr eaLnBrk="1" hangingPunct="1">
              <a:buFontTx/>
              <a:buNone/>
            </a:pPr>
            <a:r>
              <a:rPr lang="ru-RU" altLang="ru-RU"/>
              <a:t>Редко – острое начало, что связано с внутриопухолевым </a:t>
            </a:r>
          </a:p>
          <a:p>
            <a:pPr eaLnBrk="1" hangingPunct="1">
              <a:buFontTx/>
              <a:buNone/>
            </a:pPr>
            <a:r>
              <a:rPr lang="ru-RU" altLang="ru-RU"/>
              <a:t>кровоизлиянием или вторичной ишемией.</a:t>
            </a:r>
          </a:p>
          <a:p>
            <a:pPr eaLnBrk="1" hangingPunct="1"/>
            <a:r>
              <a:rPr lang="ru-RU" altLang="ru-RU"/>
              <a:t>Поздние симптомы связаны с </a:t>
            </a:r>
            <a:r>
              <a:rPr lang="ru-RU" altLang="ru-RU">
                <a:solidFill>
                  <a:schemeClr val="hlink"/>
                </a:solidFill>
              </a:rPr>
              <a:t>масс-эффектом</a:t>
            </a:r>
            <a:r>
              <a:rPr lang="ru-RU" altLang="ru-RU"/>
              <a:t>: окклюзионная </a:t>
            </a:r>
          </a:p>
          <a:p>
            <a:pPr eaLnBrk="1" hangingPunct="1">
              <a:buFontTx/>
              <a:buNone/>
            </a:pPr>
            <a:r>
              <a:rPr lang="ru-RU" altLang="ru-RU"/>
              <a:t>гидроцефалия, сдавление ствола и черепных нервов с развитием </a:t>
            </a:r>
          </a:p>
          <a:p>
            <a:pPr eaLnBrk="1" hangingPunct="1">
              <a:buFontTx/>
              <a:buNone/>
            </a:pPr>
            <a:r>
              <a:rPr lang="ru-RU" altLang="ru-RU"/>
              <a:t>неврологического дефицита. Встречаются фокальные или </a:t>
            </a:r>
          </a:p>
          <a:p>
            <a:pPr eaLnBrk="1" hangingPunct="1">
              <a:buFontTx/>
              <a:buNone/>
            </a:pPr>
            <a:r>
              <a:rPr lang="ru-RU" altLang="ru-RU"/>
              <a:t>генерализованные судороги. Симптомы не зависят от степени </a:t>
            </a:r>
          </a:p>
          <a:p>
            <a:pPr eaLnBrk="1" hangingPunct="1">
              <a:buFontTx/>
              <a:buNone/>
            </a:pPr>
            <a:r>
              <a:rPr lang="ru-RU" altLang="ru-RU"/>
              <a:t>злокачественности опухоли.</a:t>
            </a:r>
          </a:p>
        </p:txBody>
      </p:sp>
    </p:spTree>
    <p:extLst>
      <p:ext uri="{BB962C8B-B14F-4D97-AF65-F5344CB8AC3E}">
        <p14:creationId xmlns:p14="http://schemas.microsoft.com/office/powerpoint/2010/main" val="20527908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chemeClr val="folHlink"/>
                </a:solidFill>
              </a:rPr>
              <a:t>Глиобластома </a:t>
            </a:r>
          </a:p>
        </p:txBody>
      </p:sp>
      <p:sp>
        <p:nvSpPr>
          <p:cNvPr id="19459" name="Rectangle 2"/>
          <p:cNvSpPr>
            <a:spLocks noChangeArrowheads="1"/>
          </p:cNvSpPr>
          <p:nvPr>
            <p:ph type="body" sz="half" idx="4294967295"/>
          </p:nvPr>
        </p:nvSpPr>
        <p:spPr>
          <a:xfrm>
            <a:off x="507591" y="1422580"/>
            <a:ext cx="8164512" cy="4760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dirty="0"/>
              <a:t>          Составляет 15-20% от всех внутричерепных опухолей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или примерно половину всех нейроэпителиальных опухолей 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является самой злокачественной. Критерием отличия от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анапластической </a:t>
            </a:r>
            <a:r>
              <a:rPr lang="ru-RU" altLang="ru-RU" dirty="0" err="1"/>
              <a:t>астроцитомы</a:t>
            </a:r>
            <a:r>
              <a:rPr lang="ru-RU" altLang="ru-RU" dirty="0"/>
              <a:t> служит наличие некроза.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/>
              <a:t>         Обычно они обнаруживаются между 45 и 55 годами,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соотношение мужчин и женщин 3:2. Типичная локализация –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лобные доли, затем теменные. Примерно в 7-10% случаев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вовлекаются две доли или распространение идет </a:t>
            </a:r>
            <a:r>
              <a:rPr lang="ru-RU" altLang="ru-RU" dirty="0" err="1">
                <a:solidFill>
                  <a:schemeClr val="hlink"/>
                </a:solidFill>
              </a:rPr>
              <a:t>инфильтративно</a:t>
            </a:r>
            <a:endParaRPr lang="ru-RU" altLang="ru-RU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>
                <a:solidFill>
                  <a:schemeClr val="hlink"/>
                </a:solidFill>
              </a:rPr>
              <a:t> через мозолистое тело</a:t>
            </a:r>
            <a:r>
              <a:rPr lang="ru-RU" altLang="ru-RU" dirty="0"/>
              <a:t> на противоположное полушарие по типу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“бабочки”.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      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900" y="352854"/>
            <a:ext cx="1955800" cy="2540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1507" y="3426111"/>
            <a:ext cx="2057400" cy="25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846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2063394" y="149226"/>
            <a:ext cx="8229600" cy="922337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chemeClr val="folHlink"/>
                </a:solidFill>
              </a:rPr>
              <a:t>Астроцитома</a:t>
            </a:r>
            <a:endParaRPr lang="ru-RU" altLang="ru-RU" sz="2800" dirty="0">
              <a:solidFill>
                <a:schemeClr val="folHlink"/>
              </a:solidFill>
            </a:endParaRPr>
          </a:p>
        </p:txBody>
      </p:sp>
      <p:sp>
        <p:nvSpPr>
          <p:cNvPr id="25603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524517" y="1074614"/>
            <a:ext cx="8218488" cy="55165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altLang="ru-RU" sz="3600" dirty="0"/>
              <a:t>   </a:t>
            </a:r>
            <a:r>
              <a:rPr lang="ru-RU" altLang="ru-RU" sz="1800" dirty="0" err="1"/>
              <a:t>Астроцитома</a:t>
            </a:r>
            <a:r>
              <a:rPr lang="ru-RU" altLang="ru-RU" sz="1800" dirty="0"/>
              <a:t> полушарий составляет 25-30% от всех глиом у </a:t>
            </a:r>
          </a:p>
          <a:p>
            <a:pPr eaLnBrk="1" hangingPunct="1">
              <a:buFontTx/>
              <a:buNone/>
            </a:pPr>
            <a:r>
              <a:rPr lang="ru-RU" altLang="ru-RU" sz="1800" dirty="0"/>
              <a:t>взрослых. Пик частоты приходится на более молодой возраст по </a:t>
            </a:r>
          </a:p>
          <a:p>
            <a:pPr eaLnBrk="1" hangingPunct="1">
              <a:buFontTx/>
              <a:buNone/>
            </a:pPr>
            <a:r>
              <a:rPr lang="ru-RU" altLang="ru-RU" sz="1800" dirty="0"/>
              <a:t>сравнению с </a:t>
            </a:r>
            <a:r>
              <a:rPr lang="ru-RU" altLang="ru-RU" sz="1800" dirty="0" err="1"/>
              <a:t>глиобластомой</a:t>
            </a:r>
            <a:r>
              <a:rPr lang="ru-RU" altLang="ru-RU" sz="1800" dirty="0"/>
              <a:t>. Чаще она диффузная и относится к </a:t>
            </a:r>
          </a:p>
          <a:p>
            <a:pPr eaLnBrk="1" hangingPunct="1">
              <a:buFontTx/>
              <a:buNone/>
            </a:pPr>
            <a:r>
              <a:rPr lang="ru-RU" altLang="ru-RU" sz="1800" dirty="0"/>
              <a:t>фибриллярному подтипу. Локализоваться может </a:t>
            </a:r>
            <a:r>
              <a:rPr lang="ru-RU" altLang="ru-RU" sz="1800" dirty="0" err="1"/>
              <a:t>астроцитома</a:t>
            </a:r>
            <a:r>
              <a:rPr lang="ru-RU" altLang="ru-RU" sz="1800" dirty="0"/>
              <a:t> в любой </a:t>
            </a:r>
          </a:p>
          <a:p>
            <a:pPr eaLnBrk="1" hangingPunct="1">
              <a:buFontTx/>
              <a:buNone/>
            </a:pPr>
            <a:r>
              <a:rPr lang="ru-RU" altLang="ru-RU" sz="1800" dirty="0"/>
              <a:t>части полушарий, но заметно реже в затылочной доле. При глубоком </a:t>
            </a:r>
          </a:p>
          <a:p>
            <a:pPr eaLnBrk="1" hangingPunct="1">
              <a:buFontTx/>
              <a:buNone/>
            </a:pPr>
            <a:r>
              <a:rPr lang="ru-RU" altLang="ru-RU" sz="1800" dirty="0"/>
              <a:t>расположении может быть переход на противоположное полушарие. </a:t>
            </a:r>
          </a:p>
          <a:p>
            <a:pPr eaLnBrk="1" hangingPunct="1">
              <a:buFontTx/>
              <a:buNone/>
            </a:pPr>
            <a:r>
              <a:rPr lang="ru-RU" altLang="ru-RU" sz="1800" dirty="0"/>
              <a:t>Доброкачественная  </a:t>
            </a:r>
            <a:r>
              <a:rPr lang="ru-RU" altLang="ru-RU" sz="1800" dirty="0" err="1"/>
              <a:t>астроцитома</a:t>
            </a:r>
            <a:r>
              <a:rPr lang="ru-RU" altLang="ru-RU" sz="1800" dirty="0"/>
              <a:t> (</a:t>
            </a:r>
            <a:r>
              <a:rPr lang="ru-RU" altLang="ru-RU" sz="1800" dirty="0" err="1"/>
              <a:t>пилоцитарная</a:t>
            </a:r>
            <a:r>
              <a:rPr lang="ru-RU" altLang="ru-RU" sz="1800" dirty="0"/>
              <a:t> у детей - градация 1 и </a:t>
            </a:r>
          </a:p>
          <a:p>
            <a:pPr eaLnBrk="1" hangingPunct="1">
              <a:buFontTx/>
              <a:buNone/>
            </a:pPr>
            <a:r>
              <a:rPr lang="ru-RU" altLang="ru-RU" sz="1800" dirty="0"/>
              <a:t>диффузная у взрослых - градация 2) мозговые оболочки не прорастает и </a:t>
            </a:r>
          </a:p>
          <a:p>
            <a:pPr eaLnBrk="1" hangingPunct="1">
              <a:buFontTx/>
              <a:buNone/>
            </a:pPr>
            <a:r>
              <a:rPr lang="ru-RU" altLang="ru-RU" sz="1800" dirty="0"/>
              <a:t>не </a:t>
            </a:r>
            <a:r>
              <a:rPr lang="ru-RU" altLang="ru-RU" sz="1800" dirty="0" err="1"/>
              <a:t>метастазирует</a:t>
            </a:r>
            <a:r>
              <a:rPr lang="ru-RU" altLang="ru-RU" sz="1800" dirty="0"/>
              <a:t>. Однако в дальнейшем может быть их злокачественное </a:t>
            </a:r>
          </a:p>
          <a:p>
            <a:pPr eaLnBrk="1" hangingPunct="1">
              <a:buFontTx/>
              <a:buNone/>
            </a:pPr>
            <a:r>
              <a:rPr lang="ru-RU" altLang="ru-RU" sz="1800" dirty="0"/>
              <a:t>перерождение. Анапластическая </a:t>
            </a:r>
            <a:r>
              <a:rPr lang="ru-RU" altLang="ru-RU" sz="1800" dirty="0" err="1"/>
              <a:t>астроцитома</a:t>
            </a:r>
            <a:r>
              <a:rPr lang="ru-RU" altLang="ru-RU" sz="1800" dirty="0"/>
              <a:t> (градация 3) составляет </a:t>
            </a:r>
          </a:p>
          <a:p>
            <a:pPr eaLnBrk="1" hangingPunct="1">
              <a:buFontTx/>
              <a:buNone/>
            </a:pPr>
            <a:r>
              <a:rPr lang="ru-RU" altLang="ru-RU" sz="1800" dirty="0"/>
              <a:t>около 12% от </a:t>
            </a:r>
            <a:r>
              <a:rPr lang="ru-RU" altLang="ru-RU" sz="1800" dirty="0" err="1"/>
              <a:t>астроцитом</a:t>
            </a:r>
            <a:r>
              <a:rPr lang="ru-RU" altLang="ru-RU" sz="1800" dirty="0"/>
              <a:t>. Редкие доброкачественные формы </a:t>
            </a:r>
            <a:r>
              <a:rPr lang="ru-RU" altLang="ru-RU" sz="1800" dirty="0" err="1"/>
              <a:t>астроцитом</a:t>
            </a:r>
            <a:r>
              <a:rPr lang="ru-RU" altLang="ru-RU" sz="1800" dirty="0"/>
              <a:t>: </a:t>
            </a:r>
          </a:p>
          <a:p>
            <a:pPr eaLnBrk="1" hangingPunct="1">
              <a:buFontTx/>
              <a:buNone/>
            </a:pPr>
            <a:r>
              <a:rPr lang="ru-RU" altLang="ru-RU" sz="1800" dirty="0"/>
              <a:t>плеоморфная </a:t>
            </a:r>
            <a:r>
              <a:rPr lang="ru-RU" altLang="ru-RU" sz="1800" dirty="0" err="1"/>
              <a:t>ксантоастроцитома</a:t>
            </a:r>
            <a:r>
              <a:rPr lang="ru-RU" altLang="ru-RU" sz="1800" dirty="0"/>
              <a:t> (градация 2) встречается у детей, </a:t>
            </a:r>
          </a:p>
          <a:p>
            <a:pPr eaLnBrk="1" hangingPunct="1">
              <a:buFontTx/>
              <a:buNone/>
            </a:pPr>
            <a:r>
              <a:rPr lang="ru-RU" altLang="ru-RU" sz="1800" dirty="0" err="1"/>
              <a:t>субэпендимальная</a:t>
            </a:r>
            <a:r>
              <a:rPr lang="ru-RU" altLang="ru-RU" sz="1800" dirty="0"/>
              <a:t> гигантоклеточная </a:t>
            </a:r>
            <a:r>
              <a:rPr lang="ru-RU" altLang="ru-RU" sz="1800" dirty="0" err="1"/>
              <a:t>астроцитома</a:t>
            </a:r>
            <a:r>
              <a:rPr lang="ru-RU" altLang="ru-RU" sz="1800" dirty="0"/>
              <a:t> (градация 1) </a:t>
            </a:r>
          </a:p>
          <a:p>
            <a:pPr eaLnBrk="1" hangingPunct="1">
              <a:buFontTx/>
              <a:buNone/>
            </a:pPr>
            <a:r>
              <a:rPr lang="ru-RU" altLang="ru-RU" sz="1800" dirty="0"/>
              <a:t>встречается у 6-16% пациентов с туберозным склерозом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005" y="149226"/>
            <a:ext cx="2486756" cy="242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005" y="2867981"/>
            <a:ext cx="2486756" cy="281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024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/>
              <a:t> </a:t>
            </a:r>
            <a:r>
              <a:rPr lang="ru-RU" altLang="ru-RU" sz="2800">
                <a:solidFill>
                  <a:schemeClr val="folHlink"/>
                </a:solidFill>
              </a:rPr>
              <a:t>Менингиома </a:t>
            </a:r>
          </a:p>
        </p:txBody>
      </p:sp>
      <p:sp>
        <p:nvSpPr>
          <p:cNvPr id="48131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1809751" y="1285875"/>
            <a:ext cx="8461375" cy="38481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/>
              <a:t>    Самая частая из неглиальных опухолей головного мозга. Она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/>
              <a:t>составляет 15-18% от всех опухолей головного мозга у взрослых.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/>
              <a:t>Встречается менингиома чаще у женщин (2:1) в возрасте 40-70 лет.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/>
              <a:t>5-летняя выживаемость около 70%.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/>
              <a:t>90% менингиом расположены </a:t>
            </a:r>
            <a:r>
              <a:rPr lang="ru-RU" altLang="ru-RU">
                <a:solidFill>
                  <a:schemeClr val="hlink"/>
                </a:solidFill>
              </a:rPr>
              <a:t>супратенториально</a:t>
            </a:r>
            <a:r>
              <a:rPr lang="ru-RU" altLang="ru-RU"/>
              <a:t>, причем половина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/>
              <a:t>из них находится по конвекситальной поверхности и связана с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/>
              <a:t>верхним сагиттальным синусом, как правило средней его третью.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/>
              <a:t> Реже встречаются другие локализации менингиомы - основание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/>
              <a:t>черепа, параселлярная область, сосудистое сплетение желудочка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/>
              <a:t>(обычно левого бокового), мосто-мозжечковый угол, орбита,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/>
              <a:t>большое затылочное отверстие, свободный край намёта мозжечка.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952875" y="1919288"/>
            <a:ext cx="428625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3952875" y="1919288"/>
            <a:ext cx="428625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557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8"/>
            <a:ext cx="8229600" cy="698500"/>
          </a:xfrm>
        </p:spPr>
        <p:txBody>
          <a:bodyPr/>
          <a:lstStyle/>
          <a:p>
            <a:pPr eaLnBrk="1" hangingPunct="1"/>
            <a:r>
              <a:rPr lang="ru-RU" altLang="ru-RU" sz="2800" dirty="0" err="1" smtClean="0">
                <a:solidFill>
                  <a:schemeClr val="folHlink"/>
                </a:solidFill>
              </a:rPr>
              <a:t>Менингиома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ChangeArrowheads="1"/>
          </p:cNvSpPr>
          <p:nvPr>
            <p:ph type="body" sz="half" idx="4294967295"/>
          </p:nvPr>
        </p:nvSpPr>
        <p:spPr>
          <a:xfrm>
            <a:off x="629097" y="1282594"/>
            <a:ext cx="3860710" cy="461477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         </a:t>
            </a:r>
            <a:r>
              <a:rPr lang="ru-RU" altLang="ru-RU" sz="1900" dirty="0"/>
              <a:t>При МРТ выявляется образование с широким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dirty="0"/>
              <a:t>основанием. Опухоль довольно однородная по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dirty="0"/>
              <a:t>структуре. Сигнал от опухолевого узла 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dirty="0"/>
              <a:t>Т2-взвешенных </a:t>
            </a:r>
            <a:r>
              <a:rPr lang="ru-RU" altLang="ru-RU" sz="1900" dirty="0" err="1"/>
              <a:t>томограммах</a:t>
            </a:r>
            <a:r>
              <a:rPr lang="ru-RU" altLang="ru-RU" sz="1900" dirty="0"/>
              <a:t> зависит от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dirty="0"/>
              <a:t>гистологического подтипа: относительно низкой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dirty="0"/>
              <a:t>интенсивности (между белым и серым веществом) при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dirty="0"/>
              <a:t> </a:t>
            </a:r>
            <a:r>
              <a:rPr lang="ru-RU" altLang="ru-RU" sz="1900" dirty="0" err="1"/>
              <a:t>фибробластном</a:t>
            </a:r>
            <a:r>
              <a:rPr lang="ru-RU" altLang="ru-RU" sz="1900" dirty="0"/>
              <a:t> и высокой при </a:t>
            </a:r>
            <a:r>
              <a:rPr lang="ru-RU" altLang="ru-RU" sz="1900" dirty="0" err="1"/>
              <a:t>ангиобластном</a:t>
            </a:r>
            <a:r>
              <a:rPr lang="ru-RU" altLang="ru-RU" sz="1900" dirty="0"/>
              <a:t> 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dirty="0"/>
              <a:t>синцитиальном. Отек выражен в различной степени в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dirty="0"/>
              <a:t>каждом конкретном случае. Ряд признаков очень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dirty="0"/>
              <a:t>характерен для </a:t>
            </a:r>
            <a:r>
              <a:rPr lang="ru-RU" altLang="ru-RU" sz="1900" dirty="0" err="1"/>
              <a:t>менингиомы</a:t>
            </a:r>
            <a:r>
              <a:rPr lang="ru-RU" altLang="ru-RU" sz="1900" dirty="0"/>
              <a:t>: полоса ликвора между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dirty="0"/>
              <a:t>опухолью и тканью мозга, смещение окружающих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900" dirty="0"/>
              <a:t>сосудов. Они отражают </a:t>
            </a:r>
            <a:r>
              <a:rPr lang="ru-RU" altLang="ru-RU" sz="1900" dirty="0" err="1"/>
              <a:t>неинвазивный</a:t>
            </a:r>
            <a:r>
              <a:rPr lang="ru-RU" altLang="ru-RU" sz="1900" dirty="0"/>
              <a:t> характер роста. </a:t>
            </a:r>
          </a:p>
        </p:txBody>
      </p:sp>
      <p:pic>
        <p:nvPicPr>
          <p:cNvPr id="50181" name="Picture 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5648" y="168383"/>
            <a:ext cx="2047875" cy="2516188"/>
          </a:xfrm>
          <a:noFill/>
        </p:spPr>
      </p:pic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622" y="2974813"/>
            <a:ext cx="2363121" cy="283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65" y="274638"/>
            <a:ext cx="2889250" cy="56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9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>
            <p:ph type="title" idx="4294967295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ru-RU" sz="2800" dirty="0" err="1" smtClean="0">
                <a:solidFill>
                  <a:schemeClr val="folHlink"/>
                </a:solidFill>
              </a:rPr>
              <a:t>Менингиома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ChangeArrowheads="1"/>
          </p:cNvSpPr>
          <p:nvPr>
            <p:ph type="body" sz="half" idx="4294967295"/>
          </p:nvPr>
        </p:nvSpPr>
        <p:spPr>
          <a:xfrm>
            <a:off x="288996" y="1226344"/>
            <a:ext cx="6248400" cy="1614488"/>
          </a:xfrm>
          <a:ln w="12700" cap="flat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При обследовании пациентов с </a:t>
            </a:r>
            <a:r>
              <a:rPr lang="ru-RU" altLang="ru-RU" dirty="0" err="1"/>
              <a:t>фалькс</a:t>
            </a:r>
            <a:r>
              <a:rPr lang="ru-RU" altLang="ru-RU" dirty="0"/>
              <a:t>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 err="1"/>
              <a:t>менингиомами</a:t>
            </a:r>
            <a:r>
              <a:rPr lang="ru-RU" altLang="ru-RU" dirty="0"/>
              <a:t> и </a:t>
            </a:r>
            <a:r>
              <a:rPr lang="ru-RU" altLang="ru-RU" dirty="0" err="1"/>
              <a:t>менигиомами</a:t>
            </a:r>
            <a:r>
              <a:rPr lang="ru-RU" altLang="ru-RU" dirty="0"/>
              <a:t> намёта мозжечка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надо делать МР-</a:t>
            </a:r>
            <a:r>
              <a:rPr lang="ru-RU" altLang="ru-RU" dirty="0" err="1"/>
              <a:t>венографию</a:t>
            </a:r>
            <a:r>
              <a:rPr lang="ru-RU" altLang="ru-RU" dirty="0"/>
              <a:t> для определения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компрессии синуса и его проходимости.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57" y="2919016"/>
            <a:ext cx="42291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968" y="193693"/>
            <a:ext cx="2549525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3298004" y="5867400"/>
            <a:ext cx="5686453" cy="5667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atinLnBrk="1" hangingPunct="1"/>
            <a:r>
              <a:rPr kumimoji="1" lang="ru-RU" altLang="ru-RU" sz="1200" dirty="0" err="1"/>
              <a:t>Фалькс-менингиома</a:t>
            </a:r>
            <a:r>
              <a:rPr kumimoji="1" lang="ru-RU" altLang="ru-RU" sz="1200" dirty="0"/>
              <a:t>. На контрастной МРВ видны </a:t>
            </a:r>
          </a:p>
          <a:p>
            <a:pPr latinLnBrk="1" hangingPunct="1"/>
            <a:r>
              <a:rPr kumimoji="1" lang="ru-RU" altLang="ru-RU" sz="1200" dirty="0"/>
              <a:t>контуры опухоли (стрелки), прорастания верхнего сагиттального синуса нет</a:t>
            </a:r>
            <a:r>
              <a:rPr kumimoji="1" lang="ru-RU" alt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3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/>
    </p:bldLst>
  </p:timing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</TotalTime>
  <Words>1888</Words>
  <Application>Microsoft Macintosh PowerPoint</Application>
  <PresentationFormat>Широкоэкранный</PresentationFormat>
  <Paragraphs>324</Paragraphs>
  <Slides>26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 Unicode MS</vt:lpstr>
      <vt:lpstr>Calibri Light</vt:lpstr>
      <vt:lpstr>Arial</vt:lpstr>
      <vt:lpstr>Calibri</vt:lpstr>
      <vt:lpstr>Ретроспектива</vt:lpstr>
      <vt:lpstr>МРТ опухолей головного мозга</vt:lpstr>
      <vt:lpstr>Общая частота опухолей мозга</vt:lpstr>
      <vt:lpstr>Градации опухолей ВОЗ</vt:lpstr>
      <vt:lpstr>Клинические симптомы при опухолях мозга</vt:lpstr>
      <vt:lpstr>Глиобластома </vt:lpstr>
      <vt:lpstr>Астроцитома</vt:lpstr>
      <vt:lpstr> Менингиома </vt:lpstr>
      <vt:lpstr>Менингиома</vt:lpstr>
      <vt:lpstr>Менингиома</vt:lpstr>
      <vt:lpstr>Множественные менингиомы при нейрофиброматозе 2 типа</vt:lpstr>
      <vt:lpstr> Метастазы </vt:lpstr>
      <vt:lpstr>Метастазы </vt:lpstr>
      <vt:lpstr>Опухоли области шишковидной железы</vt:lpstr>
      <vt:lpstr>Герминомы множественной локализации</vt:lpstr>
      <vt:lpstr>Неопухолевые процессы области  шишковидной железы</vt:lpstr>
      <vt:lpstr>Гипофиз</vt:lpstr>
      <vt:lpstr>Гипофиз</vt:lpstr>
      <vt:lpstr>Аденома гипофиза</vt:lpstr>
      <vt:lpstr>Аденома гипофиза исследование микроаденом</vt:lpstr>
      <vt:lpstr>Краниофарингиома</vt:lpstr>
      <vt:lpstr>Параселлярная менингиома</vt:lpstr>
      <vt:lpstr>Невринома тройничного нерва</vt:lpstr>
      <vt:lpstr>Шваннома (невринома)</vt:lpstr>
      <vt:lpstr>Гемангиобластома</vt:lpstr>
      <vt:lpstr>Инфратенториальные  опухоли у детей</vt:lpstr>
      <vt:lpstr>Стволовые опухоли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МРТ головного мозга</dc:title>
  <dc:creator>Александр Холин</dc:creator>
  <cp:lastModifiedBy>Александр Холин</cp:lastModifiedBy>
  <cp:revision>9</cp:revision>
  <dcterms:created xsi:type="dcterms:W3CDTF">2017-10-06T10:36:24Z</dcterms:created>
  <dcterms:modified xsi:type="dcterms:W3CDTF">2017-10-06T11:49:41Z</dcterms:modified>
</cp:coreProperties>
</file>